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sldIdLst>
    <p:sldId id="256" r:id="rId2"/>
    <p:sldId id="257" r:id="rId3"/>
    <p:sldId id="258" r:id="rId4"/>
    <p:sldId id="382" r:id="rId5"/>
    <p:sldId id="380" r:id="rId6"/>
    <p:sldId id="259" r:id="rId7"/>
    <p:sldId id="260" r:id="rId8"/>
    <p:sldId id="261" r:id="rId9"/>
    <p:sldId id="411" r:id="rId10"/>
    <p:sldId id="270" r:id="rId11"/>
    <p:sldId id="409" r:id="rId12"/>
    <p:sldId id="384" r:id="rId13"/>
    <p:sldId id="412" r:id="rId14"/>
    <p:sldId id="423" r:id="rId15"/>
    <p:sldId id="263" r:id="rId16"/>
    <p:sldId id="410" r:id="rId17"/>
    <p:sldId id="397" r:id="rId18"/>
    <p:sldId id="264" r:id="rId19"/>
    <p:sldId id="400" r:id="rId20"/>
    <p:sldId id="401" r:id="rId21"/>
    <p:sldId id="272" r:id="rId22"/>
    <p:sldId id="390" r:id="rId23"/>
    <p:sldId id="414" r:id="rId24"/>
    <p:sldId id="391" r:id="rId25"/>
    <p:sldId id="392" r:id="rId26"/>
    <p:sldId id="415" r:id="rId27"/>
    <p:sldId id="393" r:id="rId28"/>
    <p:sldId id="416" r:id="rId29"/>
    <p:sldId id="394" r:id="rId30"/>
    <p:sldId id="395" r:id="rId31"/>
    <p:sldId id="396" r:id="rId32"/>
    <p:sldId id="422" r:id="rId33"/>
    <p:sldId id="418" r:id="rId34"/>
    <p:sldId id="273" r:id="rId35"/>
    <p:sldId id="417" r:id="rId36"/>
    <p:sldId id="419" r:id="rId37"/>
    <p:sldId id="274" r:id="rId38"/>
    <p:sldId id="276" r:id="rId39"/>
    <p:sldId id="277" r:id="rId40"/>
    <p:sldId id="420" r:id="rId41"/>
    <p:sldId id="42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3"/>
    <p:restoredTop sz="94674"/>
  </p:normalViewPr>
  <p:slideViewPr>
    <p:cSldViewPr>
      <p:cViewPr varScale="1">
        <p:scale>
          <a:sx n="84" d="100"/>
          <a:sy n="84" d="100"/>
        </p:scale>
        <p:origin x="102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DA93B-3D3C-4584-BD55-269DE18F427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EE85667-C896-4A6A-AD42-6F62CBC025CC}">
      <dgm:prSet phldrT="[Texto]"/>
      <dgm:spPr/>
      <dgm:t>
        <a:bodyPr/>
        <a:lstStyle/>
        <a:p>
          <a:r>
            <a:rPr lang="en-US" b="1" dirty="0" smtClean="0"/>
            <a:t>Top Level Domain</a:t>
          </a:r>
          <a:endParaRPr lang="en-US" b="1" dirty="0"/>
        </a:p>
      </dgm:t>
    </dgm:pt>
    <dgm:pt modelId="{5C15BF76-08B6-4A22-B237-939D0DED692D}" type="parTrans" cxnId="{A6FEE955-9918-44BE-A94F-98B1201C00B9}">
      <dgm:prSet/>
      <dgm:spPr/>
      <dgm:t>
        <a:bodyPr/>
        <a:lstStyle/>
        <a:p>
          <a:endParaRPr lang="en-US"/>
        </a:p>
      </dgm:t>
    </dgm:pt>
    <dgm:pt modelId="{DCB55D7D-AEB6-4CD4-B390-ED37FBF0EE5B}" type="sibTrans" cxnId="{A6FEE955-9918-44BE-A94F-98B1201C00B9}">
      <dgm:prSet/>
      <dgm:spPr/>
      <dgm:t>
        <a:bodyPr/>
        <a:lstStyle/>
        <a:p>
          <a:endParaRPr lang="en-US"/>
        </a:p>
      </dgm:t>
    </dgm:pt>
    <dgm:pt modelId="{E2606FBD-D238-4107-895D-79E43B2B9EE7}">
      <dgm:prSet phldrT="[Texto]"/>
      <dgm:spPr/>
      <dgm:t>
        <a:bodyPr/>
        <a:lstStyle/>
        <a:p>
          <a:r>
            <a:rPr lang="en-US" b="1" dirty="0" smtClean="0"/>
            <a:t>.com</a:t>
          </a:r>
          <a:endParaRPr lang="en-US" b="1" dirty="0"/>
        </a:p>
      </dgm:t>
    </dgm:pt>
    <dgm:pt modelId="{6C4EC55D-1EE5-4E1F-BF60-1302CD0769C2}" type="parTrans" cxnId="{BD84A9C4-417C-4BF1-98A8-AC030D9FD838}">
      <dgm:prSet/>
      <dgm:spPr/>
      <dgm:t>
        <a:bodyPr/>
        <a:lstStyle/>
        <a:p>
          <a:endParaRPr lang="en-US"/>
        </a:p>
      </dgm:t>
    </dgm:pt>
    <dgm:pt modelId="{F8BF80F0-D580-4A32-8CDB-8E81E6564990}" type="sibTrans" cxnId="{BD84A9C4-417C-4BF1-98A8-AC030D9FD838}">
      <dgm:prSet/>
      <dgm:spPr/>
      <dgm:t>
        <a:bodyPr/>
        <a:lstStyle/>
        <a:p>
          <a:endParaRPr lang="en-US"/>
        </a:p>
      </dgm:t>
    </dgm:pt>
    <dgm:pt modelId="{1FC21BB5-4EAA-4610-81F9-51B39833A69F}">
      <dgm:prSet/>
      <dgm:spPr/>
      <dgm:t>
        <a:bodyPr/>
        <a:lstStyle/>
        <a:p>
          <a:r>
            <a:rPr lang="en-US" b="1" dirty="0" smtClean="0"/>
            <a:t>.</a:t>
          </a:r>
          <a:r>
            <a:rPr lang="en-US" b="1" dirty="0" err="1" smtClean="0"/>
            <a:t>edu</a:t>
          </a:r>
          <a:endParaRPr lang="en-US" b="1" dirty="0"/>
        </a:p>
      </dgm:t>
    </dgm:pt>
    <dgm:pt modelId="{39EE9E51-116A-4671-B11B-8D1F00AF4591}" type="parTrans" cxnId="{79067D28-78BA-42A0-84A8-D47716614283}">
      <dgm:prSet/>
      <dgm:spPr/>
      <dgm:t>
        <a:bodyPr/>
        <a:lstStyle/>
        <a:p>
          <a:endParaRPr lang="en-US"/>
        </a:p>
      </dgm:t>
    </dgm:pt>
    <dgm:pt modelId="{7AD304B6-1EAD-46C5-8A3F-C5A843C43806}" type="sibTrans" cxnId="{79067D28-78BA-42A0-84A8-D47716614283}">
      <dgm:prSet/>
      <dgm:spPr/>
      <dgm:t>
        <a:bodyPr/>
        <a:lstStyle/>
        <a:p>
          <a:endParaRPr lang="en-US"/>
        </a:p>
      </dgm:t>
    </dgm:pt>
    <dgm:pt modelId="{A71017E7-5117-496F-B580-0ECED6CD827F}">
      <dgm:prSet/>
      <dgm:spPr/>
      <dgm:t>
        <a:bodyPr/>
        <a:lstStyle/>
        <a:p>
          <a:r>
            <a:rPr lang="en-US" b="1" dirty="0" smtClean="0"/>
            <a:t>.</a:t>
          </a:r>
          <a:r>
            <a:rPr lang="en-US" b="1" dirty="0" err="1" smtClean="0"/>
            <a:t>uk</a:t>
          </a:r>
          <a:endParaRPr lang="en-US" b="1" dirty="0"/>
        </a:p>
      </dgm:t>
    </dgm:pt>
    <dgm:pt modelId="{76309E6C-ABD3-4D33-87F0-FD416FF27EEF}" type="parTrans" cxnId="{3148AE38-E95C-4DEC-A059-2C6F10007376}">
      <dgm:prSet/>
      <dgm:spPr/>
      <dgm:t>
        <a:bodyPr/>
        <a:lstStyle/>
        <a:p>
          <a:endParaRPr lang="en-US"/>
        </a:p>
      </dgm:t>
    </dgm:pt>
    <dgm:pt modelId="{F398C408-73AC-4016-BFA2-9CB44972762F}" type="sibTrans" cxnId="{3148AE38-E95C-4DEC-A059-2C6F10007376}">
      <dgm:prSet/>
      <dgm:spPr/>
      <dgm:t>
        <a:bodyPr/>
        <a:lstStyle/>
        <a:p>
          <a:endParaRPr lang="en-US"/>
        </a:p>
      </dgm:t>
    </dgm:pt>
    <dgm:pt modelId="{11C11BB5-3F1E-45D8-903B-84D5FCDDD46E}">
      <dgm:prSet/>
      <dgm:spPr/>
      <dgm:t>
        <a:bodyPr/>
        <a:lstStyle/>
        <a:p>
          <a:r>
            <a:rPr lang="en-US" dirty="0" smtClean="0"/>
            <a:t>.</a:t>
          </a:r>
          <a:r>
            <a:rPr lang="en-US" b="1" dirty="0" smtClean="0"/>
            <a:t>org</a:t>
          </a:r>
          <a:endParaRPr lang="en-US" b="1" dirty="0"/>
        </a:p>
      </dgm:t>
    </dgm:pt>
    <dgm:pt modelId="{40D1103A-3DA1-4379-A736-C9411DDF97B0}" type="parTrans" cxnId="{AC9A0BED-1773-4D67-B54B-C55F91801B68}">
      <dgm:prSet/>
      <dgm:spPr/>
      <dgm:t>
        <a:bodyPr/>
        <a:lstStyle/>
        <a:p>
          <a:endParaRPr lang="en-US"/>
        </a:p>
      </dgm:t>
    </dgm:pt>
    <dgm:pt modelId="{3EB51BFC-07C8-4AD3-9BAF-754864639494}" type="sibTrans" cxnId="{AC9A0BED-1773-4D67-B54B-C55F91801B68}">
      <dgm:prSet/>
      <dgm:spPr/>
      <dgm:t>
        <a:bodyPr/>
        <a:lstStyle/>
        <a:p>
          <a:endParaRPr lang="en-US"/>
        </a:p>
      </dgm:t>
    </dgm:pt>
    <dgm:pt modelId="{4B3D9AC8-3999-4F93-A033-323DBD5B3CB9}" type="pres">
      <dgm:prSet presAssocID="{E2ADA93B-3D3C-4584-BD55-269DE18F42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DBE1CD-6807-4C62-9A26-44B49FD87ABD}" type="pres">
      <dgm:prSet presAssocID="{7EE85667-C896-4A6A-AD42-6F62CBC025CC}" presName="hierRoot1" presStyleCnt="0"/>
      <dgm:spPr/>
    </dgm:pt>
    <dgm:pt modelId="{23C2E61A-1CF6-47BE-BE01-E42C0C83E49C}" type="pres">
      <dgm:prSet presAssocID="{7EE85667-C896-4A6A-AD42-6F62CBC025CC}" presName="composite" presStyleCnt="0"/>
      <dgm:spPr/>
    </dgm:pt>
    <dgm:pt modelId="{A527ECD4-9CDE-42F1-9964-C4C7E6A90C17}" type="pres">
      <dgm:prSet presAssocID="{7EE85667-C896-4A6A-AD42-6F62CBC025CC}" presName="background" presStyleLbl="node0" presStyleIdx="0" presStyleCnt="1"/>
      <dgm:spPr/>
    </dgm:pt>
    <dgm:pt modelId="{37B2A345-7F90-462F-ACE6-96FE15F667BF}" type="pres">
      <dgm:prSet presAssocID="{7EE85667-C896-4A6A-AD42-6F62CBC025CC}" presName="text" presStyleLbl="fgAcc0" presStyleIdx="0" presStyleCnt="1" custScaleX="193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B576C3-6BB6-4B9B-ADF5-2731D339720E}" type="pres">
      <dgm:prSet presAssocID="{7EE85667-C896-4A6A-AD42-6F62CBC025CC}" presName="hierChild2" presStyleCnt="0"/>
      <dgm:spPr/>
    </dgm:pt>
    <dgm:pt modelId="{3BE37ACE-E3D8-466F-814E-19061B4ADC7D}" type="pres">
      <dgm:prSet presAssocID="{6C4EC55D-1EE5-4E1F-BF60-1302CD0769C2}" presName="Name10" presStyleLbl="parChTrans1D2" presStyleIdx="0" presStyleCnt="4"/>
      <dgm:spPr/>
      <dgm:t>
        <a:bodyPr/>
        <a:lstStyle/>
        <a:p>
          <a:endParaRPr lang="en-US"/>
        </a:p>
      </dgm:t>
    </dgm:pt>
    <dgm:pt modelId="{95BF4636-08B5-4C59-8149-E928E64C047A}" type="pres">
      <dgm:prSet presAssocID="{E2606FBD-D238-4107-895D-79E43B2B9EE7}" presName="hierRoot2" presStyleCnt="0"/>
      <dgm:spPr/>
    </dgm:pt>
    <dgm:pt modelId="{96F6E2C4-62D2-447D-A6DE-E287BB936529}" type="pres">
      <dgm:prSet presAssocID="{E2606FBD-D238-4107-895D-79E43B2B9EE7}" presName="composite2" presStyleCnt="0"/>
      <dgm:spPr/>
    </dgm:pt>
    <dgm:pt modelId="{40F5EEEF-D10C-43EA-8242-F3CE85217FA6}" type="pres">
      <dgm:prSet presAssocID="{E2606FBD-D238-4107-895D-79E43B2B9EE7}" presName="background2" presStyleLbl="node2" presStyleIdx="0" presStyleCnt="4"/>
      <dgm:spPr/>
    </dgm:pt>
    <dgm:pt modelId="{AA2798C5-B976-4118-B4B6-5959787F3CEC}" type="pres">
      <dgm:prSet presAssocID="{E2606FBD-D238-4107-895D-79E43B2B9EE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0C99F5-198C-4B56-BD3F-18F79D7E26C5}" type="pres">
      <dgm:prSet presAssocID="{E2606FBD-D238-4107-895D-79E43B2B9EE7}" presName="hierChild3" presStyleCnt="0"/>
      <dgm:spPr/>
    </dgm:pt>
    <dgm:pt modelId="{D28A093A-1301-4206-983A-E609A0B77F7C}" type="pres">
      <dgm:prSet presAssocID="{39EE9E51-116A-4671-B11B-8D1F00AF4591}" presName="Name10" presStyleLbl="parChTrans1D2" presStyleIdx="1" presStyleCnt="4"/>
      <dgm:spPr/>
      <dgm:t>
        <a:bodyPr/>
        <a:lstStyle/>
        <a:p>
          <a:endParaRPr lang="en-US"/>
        </a:p>
      </dgm:t>
    </dgm:pt>
    <dgm:pt modelId="{AACDADC3-5E89-4D3C-A078-936F53E0F04C}" type="pres">
      <dgm:prSet presAssocID="{1FC21BB5-4EAA-4610-81F9-51B39833A69F}" presName="hierRoot2" presStyleCnt="0"/>
      <dgm:spPr/>
    </dgm:pt>
    <dgm:pt modelId="{DACFA834-C9FE-432D-A0D0-C5E403D6E17E}" type="pres">
      <dgm:prSet presAssocID="{1FC21BB5-4EAA-4610-81F9-51B39833A69F}" presName="composite2" presStyleCnt="0"/>
      <dgm:spPr/>
    </dgm:pt>
    <dgm:pt modelId="{428B4FCA-BA2E-4501-AC72-74FB59D40959}" type="pres">
      <dgm:prSet presAssocID="{1FC21BB5-4EAA-4610-81F9-51B39833A69F}" presName="background2" presStyleLbl="node2" presStyleIdx="1" presStyleCnt="4"/>
      <dgm:spPr/>
    </dgm:pt>
    <dgm:pt modelId="{9B450E88-EDEC-4F88-B755-477C01159BC0}" type="pres">
      <dgm:prSet presAssocID="{1FC21BB5-4EAA-4610-81F9-51B39833A69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688A5-AB46-4C5E-9634-74EB1D957346}" type="pres">
      <dgm:prSet presAssocID="{1FC21BB5-4EAA-4610-81F9-51B39833A69F}" presName="hierChild3" presStyleCnt="0"/>
      <dgm:spPr/>
    </dgm:pt>
    <dgm:pt modelId="{47BBC2AF-5DE3-44AC-93FF-B830B8E1CA5D}" type="pres">
      <dgm:prSet presAssocID="{76309E6C-ABD3-4D33-87F0-FD416FF27EE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1D362F7B-F458-40F7-A4F5-97846845B4B1}" type="pres">
      <dgm:prSet presAssocID="{A71017E7-5117-496F-B580-0ECED6CD827F}" presName="hierRoot2" presStyleCnt="0"/>
      <dgm:spPr/>
    </dgm:pt>
    <dgm:pt modelId="{EC52BC4C-FBB8-465A-A40E-66D1B5D889B5}" type="pres">
      <dgm:prSet presAssocID="{A71017E7-5117-496F-B580-0ECED6CD827F}" presName="composite2" presStyleCnt="0"/>
      <dgm:spPr/>
    </dgm:pt>
    <dgm:pt modelId="{E7DAF235-6D4F-48D0-BCD1-F51D1B574BD5}" type="pres">
      <dgm:prSet presAssocID="{A71017E7-5117-496F-B580-0ECED6CD827F}" presName="background2" presStyleLbl="node2" presStyleIdx="2" presStyleCnt="4"/>
      <dgm:spPr/>
    </dgm:pt>
    <dgm:pt modelId="{214B1A33-E02D-4756-B1F8-234F3C66BDCC}" type="pres">
      <dgm:prSet presAssocID="{A71017E7-5117-496F-B580-0ECED6CD827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5408D-E8F0-4658-BF2F-D5B79B8A6345}" type="pres">
      <dgm:prSet presAssocID="{A71017E7-5117-496F-B580-0ECED6CD827F}" presName="hierChild3" presStyleCnt="0"/>
      <dgm:spPr/>
    </dgm:pt>
    <dgm:pt modelId="{D2BB8183-61C7-424A-A72D-A0BC6702F74F}" type="pres">
      <dgm:prSet presAssocID="{40D1103A-3DA1-4379-A736-C9411DDF97B0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126805D-DB18-47EF-AB20-3522E9379C8A}" type="pres">
      <dgm:prSet presAssocID="{11C11BB5-3F1E-45D8-903B-84D5FCDDD46E}" presName="hierRoot2" presStyleCnt="0"/>
      <dgm:spPr/>
    </dgm:pt>
    <dgm:pt modelId="{20670004-8704-488A-8C5E-D054F9195D58}" type="pres">
      <dgm:prSet presAssocID="{11C11BB5-3F1E-45D8-903B-84D5FCDDD46E}" presName="composite2" presStyleCnt="0"/>
      <dgm:spPr/>
    </dgm:pt>
    <dgm:pt modelId="{6D7A5682-7C12-4D67-AD76-6AE627A4F965}" type="pres">
      <dgm:prSet presAssocID="{11C11BB5-3F1E-45D8-903B-84D5FCDDD46E}" presName="background2" presStyleLbl="node2" presStyleIdx="3" presStyleCnt="4"/>
      <dgm:spPr/>
    </dgm:pt>
    <dgm:pt modelId="{D18D2956-3922-4CAD-B3C9-7DD8C7F9E02A}" type="pres">
      <dgm:prSet presAssocID="{11C11BB5-3F1E-45D8-903B-84D5FCDDD46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70716-8B83-4F36-A715-535D3B69987A}" type="pres">
      <dgm:prSet presAssocID="{11C11BB5-3F1E-45D8-903B-84D5FCDDD46E}" presName="hierChild3" presStyleCnt="0"/>
      <dgm:spPr/>
    </dgm:pt>
  </dgm:ptLst>
  <dgm:cxnLst>
    <dgm:cxn modelId="{AC9A0BED-1773-4D67-B54B-C55F91801B68}" srcId="{7EE85667-C896-4A6A-AD42-6F62CBC025CC}" destId="{11C11BB5-3F1E-45D8-903B-84D5FCDDD46E}" srcOrd="3" destOrd="0" parTransId="{40D1103A-3DA1-4379-A736-C9411DDF97B0}" sibTransId="{3EB51BFC-07C8-4AD3-9BAF-754864639494}"/>
    <dgm:cxn modelId="{86C1B157-60A3-46C3-973C-544535A12ECF}" type="presOf" srcId="{39EE9E51-116A-4671-B11B-8D1F00AF4591}" destId="{D28A093A-1301-4206-983A-E609A0B77F7C}" srcOrd="0" destOrd="0" presId="urn:microsoft.com/office/officeart/2005/8/layout/hierarchy1"/>
    <dgm:cxn modelId="{BD84A9C4-417C-4BF1-98A8-AC030D9FD838}" srcId="{7EE85667-C896-4A6A-AD42-6F62CBC025CC}" destId="{E2606FBD-D238-4107-895D-79E43B2B9EE7}" srcOrd="0" destOrd="0" parTransId="{6C4EC55D-1EE5-4E1F-BF60-1302CD0769C2}" sibTransId="{F8BF80F0-D580-4A32-8CDB-8E81E6564990}"/>
    <dgm:cxn modelId="{3148AE38-E95C-4DEC-A059-2C6F10007376}" srcId="{7EE85667-C896-4A6A-AD42-6F62CBC025CC}" destId="{A71017E7-5117-496F-B580-0ECED6CD827F}" srcOrd="2" destOrd="0" parTransId="{76309E6C-ABD3-4D33-87F0-FD416FF27EEF}" sibTransId="{F398C408-73AC-4016-BFA2-9CB44972762F}"/>
    <dgm:cxn modelId="{C104B72A-1E8E-4FCE-95B9-9E15B95B626F}" type="presOf" srcId="{1FC21BB5-4EAA-4610-81F9-51B39833A69F}" destId="{9B450E88-EDEC-4F88-B755-477C01159BC0}" srcOrd="0" destOrd="0" presId="urn:microsoft.com/office/officeart/2005/8/layout/hierarchy1"/>
    <dgm:cxn modelId="{729F714D-045E-461E-AE99-6BB6DCB98DF4}" type="presOf" srcId="{11C11BB5-3F1E-45D8-903B-84D5FCDDD46E}" destId="{D18D2956-3922-4CAD-B3C9-7DD8C7F9E02A}" srcOrd="0" destOrd="0" presId="urn:microsoft.com/office/officeart/2005/8/layout/hierarchy1"/>
    <dgm:cxn modelId="{79067D28-78BA-42A0-84A8-D47716614283}" srcId="{7EE85667-C896-4A6A-AD42-6F62CBC025CC}" destId="{1FC21BB5-4EAA-4610-81F9-51B39833A69F}" srcOrd="1" destOrd="0" parTransId="{39EE9E51-116A-4671-B11B-8D1F00AF4591}" sibTransId="{7AD304B6-1EAD-46C5-8A3F-C5A843C43806}"/>
    <dgm:cxn modelId="{D0B3B985-1C47-4764-AB2F-4B238D8816AB}" type="presOf" srcId="{7EE85667-C896-4A6A-AD42-6F62CBC025CC}" destId="{37B2A345-7F90-462F-ACE6-96FE15F667BF}" srcOrd="0" destOrd="0" presId="urn:microsoft.com/office/officeart/2005/8/layout/hierarchy1"/>
    <dgm:cxn modelId="{A29B02A3-FE60-4E40-9B44-4FA50B659A56}" type="presOf" srcId="{A71017E7-5117-496F-B580-0ECED6CD827F}" destId="{214B1A33-E02D-4756-B1F8-234F3C66BDCC}" srcOrd="0" destOrd="0" presId="urn:microsoft.com/office/officeart/2005/8/layout/hierarchy1"/>
    <dgm:cxn modelId="{CCB5ABFD-B7E9-4EA3-9739-45FFE588E165}" type="presOf" srcId="{76309E6C-ABD3-4D33-87F0-FD416FF27EEF}" destId="{47BBC2AF-5DE3-44AC-93FF-B830B8E1CA5D}" srcOrd="0" destOrd="0" presId="urn:microsoft.com/office/officeart/2005/8/layout/hierarchy1"/>
    <dgm:cxn modelId="{12241CAA-39D5-40B8-96D4-E116C30CA660}" type="presOf" srcId="{E2606FBD-D238-4107-895D-79E43B2B9EE7}" destId="{AA2798C5-B976-4118-B4B6-5959787F3CEC}" srcOrd="0" destOrd="0" presId="urn:microsoft.com/office/officeart/2005/8/layout/hierarchy1"/>
    <dgm:cxn modelId="{A6FEE955-9918-44BE-A94F-98B1201C00B9}" srcId="{E2ADA93B-3D3C-4584-BD55-269DE18F4279}" destId="{7EE85667-C896-4A6A-AD42-6F62CBC025CC}" srcOrd="0" destOrd="0" parTransId="{5C15BF76-08B6-4A22-B237-939D0DED692D}" sibTransId="{DCB55D7D-AEB6-4CD4-B390-ED37FBF0EE5B}"/>
    <dgm:cxn modelId="{BC25441D-11F1-4072-96E4-498CF5022E36}" type="presOf" srcId="{6C4EC55D-1EE5-4E1F-BF60-1302CD0769C2}" destId="{3BE37ACE-E3D8-466F-814E-19061B4ADC7D}" srcOrd="0" destOrd="0" presId="urn:microsoft.com/office/officeart/2005/8/layout/hierarchy1"/>
    <dgm:cxn modelId="{BE2257F3-0F07-4547-AA9B-717C683AABCB}" type="presOf" srcId="{40D1103A-3DA1-4379-A736-C9411DDF97B0}" destId="{D2BB8183-61C7-424A-A72D-A0BC6702F74F}" srcOrd="0" destOrd="0" presId="urn:microsoft.com/office/officeart/2005/8/layout/hierarchy1"/>
    <dgm:cxn modelId="{8E5A4C02-2B6D-4ACE-83CE-16C2A698F03D}" type="presOf" srcId="{E2ADA93B-3D3C-4584-BD55-269DE18F4279}" destId="{4B3D9AC8-3999-4F93-A033-323DBD5B3CB9}" srcOrd="0" destOrd="0" presId="urn:microsoft.com/office/officeart/2005/8/layout/hierarchy1"/>
    <dgm:cxn modelId="{0FE325F6-7C4D-4A46-8787-F6886F61B1D8}" type="presParOf" srcId="{4B3D9AC8-3999-4F93-A033-323DBD5B3CB9}" destId="{A6DBE1CD-6807-4C62-9A26-44B49FD87ABD}" srcOrd="0" destOrd="0" presId="urn:microsoft.com/office/officeart/2005/8/layout/hierarchy1"/>
    <dgm:cxn modelId="{EC87AFBD-E2A8-4BC0-856C-84D2150CB85C}" type="presParOf" srcId="{A6DBE1CD-6807-4C62-9A26-44B49FD87ABD}" destId="{23C2E61A-1CF6-47BE-BE01-E42C0C83E49C}" srcOrd="0" destOrd="0" presId="urn:microsoft.com/office/officeart/2005/8/layout/hierarchy1"/>
    <dgm:cxn modelId="{B46E7969-1E7C-4D1A-829F-3F9DD3FD340A}" type="presParOf" srcId="{23C2E61A-1CF6-47BE-BE01-E42C0C83E49C}" destId="{A527ECD4-9CDE-42F1-9964-C4C7E6A90C17}" srcOrd="0" destOrd="0" presId="urn:microsoft.com/office/officeart/2005/8/layout/hierarchy1"/>
    <dgm:cxn modelId="{55332FB7-9D15-4B1F-A8E5-37466796404F}" type="presParOf" srcId="{23C2E61A-1CF6-47BE-BE01-E42C0C83E49C}" destId="{37B2A345-7F90-462F-ACE6-96FE15F667BF}" srcOrd="1" destOrd="0" presId="urn:microsoft.com/office/officeart/2005/8/layout/hierarchy1"/>
    <dgm:cxn modelId="{DDBE10BE-E812-43A6-AE48-8011935E572C}" type="presParOf" srcId="{A6DBE1CD-6807-4C62-9A26-44B49FD87ABD}" destId="{98B576C3-6BB6-4B9B-ADF5-2731D339720E}" srcOrd="1" destOrd="0" presId="urn:microsoft.com/office/officeart/2005/8/layout/hierarchy1"/>
    <dgm:cxn modelId="{580051B3-B8EC-4B5A-BAA3-3E4E34571177}" type="presParOf" srcId="{98B576C3-6BB6-4B9B-ADF5-2731D339720E}" destId="{3BE37ACE-E3D8-466F-814E-19061B4ADC7D}" srcOrd="0" destOrd="0" presId="urn:microsoft.com/office/officeart/2005/8/layout/hierarchy1"/>
    <dgm:cxn modelId="{0DEF788B-408F-410C-8CB0-C3D63EFF45B9}" type="presParOf" srcId="{98B576C3-6BB6-4B9B-ADF5-2731D339720E}" destId="{95BF4636-08B5-4C59-8149-E928E64C047A}" srcOrd="1" destOrd="0" presId="urn:microsoft.com/office/officeart/2005/8/layout/hierarchy1"/>
    <dgm:cxn modelId="{8D1D377B-32E7-4618-A5CC-7B661EF0BB48}" type="presParOf" srcId="{95BF4636-08B5-4C59-8149-E928E64C047A}" destId="{96F6E2C4-62D2-447D-A6DE-E287BB936529}" srcOrd="0" destOrd="0" presId="urn:microsoft.com/office/officeart/2005/8/layout/hierarchy1"/>
    <dgm:cxn modelId="{39D84D2F-A799-4662-AD43-ACEFE639DA6F}" type="presParOf" srcId="{96F6E2C4-62D2-447D-A6DE-E287BB936529}" destId="{40F5EEEF-D10C-43EA-8242-F3CE85217FA6}" srcOrd="0" destOrd="0" presId="urn:microsoft.com/office/officeart/2005/8/layout/hierarchy1"/>
    <dgm:cxn modelId="{B079E145-5E86-4B35-AE77-E7791D5A0042}" type="presParOf" srcId="{96F6E2C4-62D2-447D-A6DE-E287BB936529}" destId="{AA2798C5-B976-4118-B4B6-5959787F3CEC}" srcOrd="1" destOrd="0" presId="urn:microsoft.com/office/officeart/2005/8/layout/hierarchy1"/>
    <dgm:cxn modelId="{182DBCA3-E9EF-437C-8651-B3EAAC91B216}" type="presParOf" srcId="{95BF4636-08B5-4C59-8149-E928E64C047A}" destId="{A60C99F5-198C-4B56-BD3F-18F79D7E26C5}" srcOrd="1" destOrd="0" presId="urn:microsoft.com/office/officeart/2005/8/layout/hierarchy1"/>
    <dgm:cxn modelId="{B5E64172-3A5A-4CC8-B0E7-3731673699D6}" type="presParOf" srcId="{98B576C3-6BB6-4B9B-ADF5-2731D339720E}" destId="{D28A093A-1301-4206-983A-E609A0B77F7C}" srcOrd="2" destOrd="0" presId="urn:microsoft.com/office/officeart/2005/8/layout/hierarchy1"/>
    <dgm:cxn modelId="{00620425-631C-4C03-8CAD-32BC3FEBBFEA}" type="presParOf" srcId="{98B576C3-6BB6-4B9B-ADF5-2731D339720E}" destId="{AACDADC3-5E89-4D3C-A078-936F53E0F04C}" srcOrd="3" destOrd="0" presId="urn:microsoft.com/office/officeart/2005/8/layout/hierarchy1"/>
    <dgm:cxn modelId="{1F4D74EC-D708-4CC3-8B9F-09F565C33896}" type="presParOf" srcId="{AACDADC3-5E89-4D3C-A078-936F53E0F04C}" destId="{DACFA834-C9FE-432D-A0D0-C5E403D6E17E}" srcOrd="0" destOrd="0" presId="urn:microsoft.com/office/officeart/2005/8/layout/hierarchy1"/>
    <dgm:cxn modelId="{5E45237D-24FB-49CD-944B-129FA007ADEF}" type="presParOf" srcId="{DACFA834-C9FE-432D-A0D0-C5E403D6E17E}" destId="{428B4FCA-BA2E-4501-AC72-74FB59D40959}" srcOrd="0" destOrd="0" presId="urn:microsoft.com/office/officeart/2005/8/layout/hierarchy1"/>
    <dgm:cxn modelId="{9BF779F9-06FD-4D27-84D2-C12C708698DC}" type="presParOf" srcId="{DACFA834-C9FE-432D-A0D0-C5E403D6E17E}" destId="{9B450E88-EDEC-4F88-B755-477C01159BC0}" srcOrd="1" destOrd="0" presId="urn:microsoft.com/office/officeart/2005/8/layout/hierarchy1"/>
    <dgm:cxn modelId="{E9E4A9AC-8552-41DF-9C41-EFE33CAB6415}" type="presParOf" srcId="{AACDADC3-5E89-4D3C-A078-936F53E0F04C}" destId="{C6D688A5-AB46-4C5E-9634-74EB1D957346}" srcOrd="1" destOrd="0" presId="urn:microsoft.com/office/officeart/2005/8/layout/hierarchy1"/>
    <dgm:cxn modelId="{C5366616-B78D-41ED-B6BA-6B8D3F3D41C8}" type="presParOf" srcId="{98B576C3-6BB6-4B9B-ADF5-2731D339720E}" destId="{47BBC2AF-5DE3-44AC-93FF-B830B8E1CA5D}" srcOrd="4" destOrd="0" presId="urn:microsoft.com/office/officeart/2005/8/layout/hierarchy1"/>
    <dgm:cxn modelId="{0A00287C-04AB-410D-B219-8B952F77A640}" type="presParOf" srcId="{98B576C3-6BB6-4B9B-ADF5-2731D339720E}" destId="{1D362F7B-F458-40F7-A4F5-97846845B4B1}" srcOrd="5" destOrd="0" presId="urn:microsoft.com/office/officeart/2005/8/layout/hierarchy1"/>
    <dgm:cxn modelId="{A904151D-AEDA-486A-B105-2FB133C78B08}" type="presParOf" srcId="{1D362F7B-F458-40F7-A4F5-97846845B4B1}" destId="{EC52BC4C-FBB8-465A-A40E-66D1B5D889B5}" srcOrd="0" destOrd="0" presId="urn:microsoft.com/office/officeart/2005/8/layout/hierarchy1"/>
    <dgm:cxn modelId="{6A28C9B2-908A-48A2-B187-6A1F18A44487}" type="presParOf" srcId="{EC52BC4C-FBB8-465A-A40E-66D1B5D889B5}" destId="{E7DAF235-6D4F-48D0-BCD1-F51D1B574BD5}" srcOrd="0" destOrd="0" presId="urn:microsoft.com/office/officeart/2005/8/layout/hierarchy1"/>
    <dgm:cxn modelId="{DD269E17-B489-409E-A83A-C84414B84970}" type="presParOf" srcId="{EC52BC4C-FBB8-465A-A40E-66D1B5D889B5}" destId="{214B1A33-E02D-4756-B1F8-234F3C66BDCC}" srcOrd="1" destOrd="0" presId="urn:microsoft.com/office/officeart/2005/8/layout/hierarchy1"/>
    <dgm:cxn modelId="{3D325920-33B1-4732-B137-F651948AEA73}" type="presParOf" srcId="{1D362F7B-F458-40F7-A4F5-97846845B4B1}" destId="{12B5408D-E8F0-4658-BF2F-D5B79B8A6345}" srcOrd="1" destOrd="0" presId="urn:microsoft.com/office/officeart/2005/8/layout/hierarchy1"/>
    <dgm:cxn modelId="{B799EF22-FC90-45A4-9118-01269D2ED7E5}" type="presParOf" srcId="{98B576C3-6BB6-4B9B-ADF5-2731D339720E}" destId="{D2BB8183-61C7-424A-A72D-A0BC6702F74F}" srcOrd="6" destOrd="0" presId="urn:microsoft.com/office/officeart/2005/8/layout/hierarchy1"/>
    <dgm:cxn modelId="{F99547D8-D06D-42D6-A9CA-17A76A770499}" type="presParOf" srcId="{98B576C3-6BB6-4B9B-ADF5-2731D339720E}" destId="{9126805D-DB18-47EF-AB20-3522E9379C8A}" srcOrd="7" destOrd="0" presId="urn:microsoft.com/office/officeart/2005/8/layout/hierarchy1"/>
    <dgm:cxn modelId="{E2DF1F50-7EAA-419B-B003-AE3F1DFA1A43}" type="presParOf" srcId="{9126805D-DB18-47EF-AB20-3522E9379C8A}" destId="{20670004-8704-488A-8C5E-D054F9195D58}" srcOrd="0" destOrd="0" presId="urn:microsoft.com/office/officeart/2005/8/layout/hierarchy1"/>
    <dgm:cxn modelId="{79A0A046-C3D7-4532-A83B-0A7517639DE0}" type="presParOf" srcId="{20670004-8704-488A-8C5E-D054F9195D58}" destId="{6D7A5682-7C12-4D67-AD76-6AE627A4F965}" srcOrd="0" destOrd="0" presId="urn:microsoft.com/office/officeart/2005/8/layout/hierarchy1"/>
    <dgm:cxn modelId="{AF8A4BB5-2E05-4AE8-B104-6369DD6BEA3E}" type="presParOf" srcId="{20670004-8704-488A-8C5E-D054F9195D58}" destId="{D18D2956-3922-4CAD-B3C9-7DD8C7F9E02A}" srcOrd="1" destOrd="0" presId="urn:microsoft.com/office/officeart/2005/8/layout/hierarchy1"/>
    <dgm:cxn modelId="{23F5F86E-EE26-4BEB-9FFC-78269D0EEF12}" type="presParOf" srcId="{9126805D-DB18-47EF-AB20-3522E9379C8A}" destId="{E1B70716-8B83-4F36-A715-535D3B6998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8183-61C7-424A-A72D-A0BC6702F74F}">
      <dsp:nvSpPr>
        <dsp:cNvPr id="0" name=""/>
        <dsp:cNvSpPr/>
      </dsp:nvSpPr>
      <dsp:spPr>
        <a:xfrm>
          <a:off x="3367909" y="1746099"/>
          <a:ext cx="2644627" cy="419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00"/>
              </a:lnTo>
              <a:lnTo>
                <a:pt x="2644627" y="285900"/>
              </a:lnTo>
              <a:lnTo>
                <a:pt x="2644627" y="4195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BC2AF-5DE3-44AC-93FF-B830B8E1CA5D}">
      <dsp:nvSpPr>
        <dsp:cNvPr id="0" name=""/>
        <dsp:cNvSpPr/>
      </dsp:nvSpPr>
      <dsp:spPr>
        <a:xfrm>
          <a:off x="3367909" y="1746099"/>
          <a:ext cx="881542" cy="419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00"/>
              </a:lnTo>
              <a:lnTo>
                <a:pt x="881542" y="285900"/>
              </a:lnTo>
              <a:lnTo>
                <a:pt x="881542" y="4195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A093A-1301-4206-983A-E609A0B77F7C}">
      <dsp:nvSpPr>
        <dsp:cNvPr id="0" name=""/>
        <dsp:cNvSpPr/>
      </dsp:nvSpPr>
      <dsp:spPr>
        <a:xfrm>
          <a:off x="2486367" y="1746099"/>
          <a:ext cx="881542" cy="419534"/>
        </a:xfrm>
        <a:custGeom>
          <a:avLst/>
          <a:gdLst/>
          <a:ahLst/>
          <a:cxnLst/>
          <a:rect l="0" t="0" r="0" b="0"/>
          <a:pathLst>
            <a:path>
              <a:moveTo>
                <a:pt x="881542" y="0"/>
              </a:moveTo>
              <a:lnTo>
                <a:pt x="881542" y="285900"/>
              </a:lnTo>
              <a:lnTo>
                <a:pt x="0" y="285900"/>
              </a:lnTo>
              <a:lnTo>
                <a:pt x="0" y="4195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37ACE-E3D8-466F-814E-19061B4ADC7D}">
      <dsp:nvSpPr>
        <dsp:cNvPr id="0" name=""/>
        <dsp:cNvSpPr/>
      </dsp:nvSpPr>
      <dsp:spPr>
        <a:xfrm>
          <a:off x="723282" y="1746099"/>
          <a:ext cx="2644627" cy="419534"/>
        </a:xfrm>
        <a:custGeom>
          <a:avLst/>
          <a:gdLst/>
          <a:ahLst/>
          <a:cxnLst/>
          <a:rect l="0" t="0" r="0" b="0"/>
          <a:pathLst>
            <a:path>
              <a:moveTo>
                <a:pt x="2644627" y="0"/>
              </a:moveTo>
              <a:lnTo>
                <a:pt x="2644627" y="285900"/>
              </a:lnTo>
              <a:lnTo>
                <a:pt x="0" y="285900"/>
              </a:lnTo>
              <a:lnTo>
                <a:pt x="0" y="4195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7ECD4-9CDE-42F1-9964-C4C7E6A90C17}">
      <dsp:nvSpPr>
        <dsp:cNvPr id="0" name=""/>
        <dsp:cNvSpPr/>
      </dsp:nvSpPr>
      <dsp:spPr>
        <a:xfrm>
          <a:off x="1973472" y="830096"/>
          <a:ext cx="2788875" cy="916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2A345-7F90-462F-ACE6-96FE15F667BF}">
      <dsp:nvSpPr>
        <dsp:cNvPr id="0" name=""/>
        <dsp:cNvSpPr/>
      </dsp:nvSpPr>
      <dsp:spPr>
        <a:xfrm>
          <a:off x="2133752" y="982363"/>
          <a:ext cx="2788875" cy="91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Top Level Domain</a:t>
          </a:r>
          <a:endParaRPr lang="en-US" sz="2500" b="1" kern="1200" dirty="0"/>
        </a:p>
      </dsp:txBody>
      <dsp:txXfrm>
        <a:off x="2160581" y="1009192"/>
        <a:ext cx="2735217" cy="862344"/>
      </dsp:txXfrm>
    </dsp:sp>
    <dsp:sp modelId="{40F5EEEF-D10C-43EA-8242-F3CE85217FA6}">
      <dsp:nvSpPr>
        <dsp:cNvPr id="0" name=""/>
        <dsp:cNvSpPr/>
      </dsp:nvSpPr>
      <dsp:spPr>
        <a:xfrm>
          <a:off x="2020" y="2165633"/>
          <a:ext cx="1442524" cy="916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98C5-B976-4118-B4B6-5959787F3CEC}">
      <dsp:nvSpPr>
        <dsp:cNvPr id="0" name=""/>
        <dsp:cNvSpPr/>
      </dsp:nvSpPr>
      <dsp:spPr>
        <a:xfrm>
          <a:off x="162300" y="2317900"/>
          <a:ext cx="1442524" cy="91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.com</a:t>
          </a:r>
          <a:endParaRPr lang="en-US" sz="2500" b="1" kern="1200" dirty="0"/>
        </a:p>
      </dsp:txBody>
      <dsp:txXfrm>
        <a:off x="189129" y="2344729"/>
        <a:ext cx="1388866" cy="862344"/>
      </dsp:txXfrm>
    </dsp:sp>
    <dsp:sp modelId="{428B4FCA-BA2E-4501-AC72-74FB59D40959}">
      <dsp:nvSpPr>
        <dsp:cNvPr id="0" name=""/>
        <dsp:cNvSpPr/>
      </dsp:nvSpPr>
      <dsp:spPr>
        <a:xfrm>
          <a:off x="1765105" y="2165633"/>
          <a:ext cx="1442524" cy="916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50E88-EDEC-4F88-B755-477C01159BC0}">
      <dsp:nvSpPr>
        <dsp:cNvPr id="0" name=""/>
        <dsp:cNvSpPr/>
      </dsp:nvSpPr>
      <dsp:spPr>
        <a:xfrm>
          <a:off x="1925385" y="2317900"/>
          <a:ext cx="1442524" cy="91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.</a:t>
          </a:r>
          <a:r>
            <a:rPr lang="en-US" sz="2500" b="1" kern="1200" dirty="0" err="1" smtClean="0"/>
            <a:t>edu</a:t>
          </a:r>
          <a:endParaRPr lang="en-US" sz="2500" b="1" kern="1200" dirty="0"/>
        </a:p>
      </dsp:txBody>
      <dsp:txXfrm>
        <a:off x="1952214" y="2344729"/>
        <a:ext cx="1388866" cy="862344"/>
      </dsp:txXfrm>
    </dsp:sp>
    <dsp:sp modelId="{E7DAF235-6D4F-48D0-BCD1-F51D1B574BD5}">
      <dsp:nvSpPr>
        <dsp:cNvPr id="0" name=""/>
        <dsp:cNvSpPr/>
      </dsp:nvSpPr>
      <dsp:spPr>
        <a:xfrm>
          <a:off x="3528190" y="2165633"/>
          <a:ext cx="1442524" cy="916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B1A33-E02D-4756-B1F8-234F3C66BDCC}">
      <dsp:nvSpPr>
        <dsp:cNvPr id="0" name=""/>
        <dsp:cNvSpPr/>
      </dsp:nvSpPr>
      <dsp:spPr>
        <a:xfrm>
          <a:off x="3688470" y="2317900"/>
          <a:ext cx="1442524" cy="91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.</a:t>
          </a:r>
          <a:r>
            <a:rPr lang="en-US" sz="2500" b="1" kern="1200" dirty="0" err="1" smtClean="0"/>
            <a:t>uk</a:t>
          </a:r>
          <a:endParaRPr lang="en-US" sz="2500" b="1" kern="1200" dirty="0"/>
        </a:p>
      </dsp:txBody>
      <dsp:txXfrm>
        <a:off x="3715299" y="2344729"/>
        <a:ext cx="1388866" cy="862344"/>
      </dsp:txXfrm>
    </dsp:sp>
    <dsp:sp modelId="{6D7A5682-7C12-4D67-AD76-6AE627A4F965}">
      <dsp:nvSpPr>
        <dsp:cNvPr id="0" name=""/>
        <dsp:cNvSpPr/>
      </dsp:nvSpPr>
      <dsp:spPr>
        <a:xfrm>
          <a:off x="5291275" y="2165633"/>
          <a:ext cx="1442524" cy="916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D2956-3922-4CAD-B3C9-7DD8C7F9E02A}">
      <dsp:nvSpPr>
        <dsp:cNvPr id="0" name=""/>
        <dsp:cNvSpPr/>
      </dsp:nvSpPr>
      <dsp:spPr>
        <a:xfrm>
          <a:off x="5451555" y="2317900"/>
          <a:ext cx="1442524" cy="91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.</a:t>
          </a:r>
          <a:r>
            <a:rPr lang="en-US" sz="2500" b="1" kern="1200" dirty="0" smtClean="0"/>
            <a:t>org</a:t>
          </a:r>
          <a:endParaRPr lang="en-US" sz="2500" b="1" kern="1200" dirty="0"/>
        </a:p>
      </dsp:txBody>
      <dsp:txXfrm>
        <a:off x="5478384" y="2344729"/>
        <a:ext cx="1388866" cy="862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0A87FE-F8F2-4BEC-B0E1-BAD552B706A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ABCF90-775B-427C-8186-9016F340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10 minutes and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BCF90-775B-427C-8186-9016F34065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1D28E-C98A-9A4C-9B52-4C4F3836CC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1D28E-C98A-9A4C-9B52-4C4F3836CC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1D28E-C98A-9A4C-9B52-4C4F3836CC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469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03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4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9823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15258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31630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0683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44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4453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976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56200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508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89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7858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6553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97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8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B9B9B4-D166-48ED-BE23-E025FEED69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AE32D7-6607-446C-B577-4FF05F03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8" r:id="rId21"/>
    <p:sldLayoutId id="2147483709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log.kissmetrics.com/color-psychology/?wide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au-8CUQZw" TargetMode="External"/><Relationship Id="rId2" Type="http://schemas.openxmlformats.org/officeDocument/2006/relationships/hyperlink" Target="http://webaim.org/techniques/fonts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3iVVM_DgWY4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737969"/>
            <a:ext cx="8229600" cy="838200"/>
          </a:xfrm>
        </p:spPr>
        <p:txBody>
          <a:bodyPr/>
          <a:lstStyle/>
          <a:p>
            <a:pPr algn="r"/>
            <a:r>
              <a:rPr lang="en-US" b="1" dirty="0" smtClean="0"/>
              <a:t>ICT Web Design</a:t>
            </a:r>
            <a:endParaRPr lang="en-U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23461" y="6040092"/>
            <a:ext cx="4038600" cy="748553"/>
          </a:xfrm>
        </p:spPr>
        <p:txBody>
          <a:bodyPr/>
          <a:lstStyle/>
          <a:p>
            <a:pPr algn="r"/>
            <a:r>
              <a:rPr lang="en-US" dirty="0" smtClean="0"/>
              <a:t>V2.0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5157069"/>
            <a:ext cx="8229600" cy="83820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Lesson 1 – Principles of Web Design</a:t>
            </a:r>
            <a:endParaRPr lang="en-US" dirty="0"/>
          </a:p>
        </p:txBody>
      </p:sp>
      <p:pic>
        <p:nvPicPr>
          <p:cNvPr id="1026" name="Picture 2" descr="http://www.sillydoh.com/assets/img/art/webdesig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322" y="222017"/>
            <a:ext cx="4992878" cy="4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etail.com/wayfaringpath/files/2014/10/CARP-Infographic-for-Elementar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8"/>
          <a:stretch/>
        </p:blipFill>
        <p:spPr bwMode="auto">
          <a:xfrm>
            <a:off x="246797" y="304800"/>
            <a:ext cx="8668603" cy="65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Aesthetic Web Design -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5613" indent="-455613">
              <a:buSzPct val="150000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Web site’s color scheme should enhance the page and help establish 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reinforce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branding. </a:t>
            </a:r>
            <a:endParaRPr lang="en-US" sz="2400" b="1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455613" indent="-455613">
              <a:buSzPct val="15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provide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good contrast</a:t>
            </a:r>
          </a:p>
          <a:p>
            <a:pPr marL="0" indent="0">
              <a:buSzPct val="150000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  <a:hlinkClick r:id="rId2"/>
              </a:rPr>
              <a:t>Color Psyhology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2"/>
              </a:rPr>
              <a:t>Infographic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191000"/>
            <a:ext cx="4368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6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673787" cy="5257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Primary colors: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Red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Blue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Green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Secondary colors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(Two Primary Colors)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Magenta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Cyan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Yellow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Tertiary colors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(1 Primary &amp; 1 Secondary)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4038600" cy="40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Monochromatic </a:t>
            </a:r>
            <a:r>
              <a:rPr lang="en-US" dirty="0"/>
              <a:t>color schemes use varying colors, shades or tints of the same hue. (See Figure 1-6.) Start with a base color, generally darker, and then choose at least two other shades of the base color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b="1" dirty="0"/>
              <a:t>Complementary </a:t>
            </a:r>
            <a:r>
              <a:rPr lang="en-US" dirty="0"/>
              <a:t>colors are across from each other on the color wheel.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Analogous </a:t>
            </a:r>
            <a:r>
              <a:rPr lang="en-US" dirty="0"/>
              <a:t>color schemes use colors that are next to each other on the color wheel. They are usually a good match and create eye-pleasing effects.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Triadic </a:t>
            </a:r>
            <a:r>
              <a:rPr lang="en-US" dirty="0"/>
              <a:t>colors are colors that are evenly spaced around the color wheel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9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Schemes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8474" y="1371600"/>
            <a:ext cx="9549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olor-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1371600"/>
            <a:ext cx="729709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3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Aesthetic Web Design - Graphics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7556313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enhance Web pages and help to create an engaging, interesting experience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Popular graphics applications:</a:t>
            </a:r>
          </a:p>
          <a:p>
            <a:pPr marL="912813" lvl="1" indent="-342900">
              <a:buFont typeface="Wingdings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Adobe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Photoshop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2813" lvl="1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Adobe Fireworks</a:t>
            </a:r>
          </a:p>
          <a:p>
            <a:pPr marL="912813" lvl="1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GIMP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2813" lvl="1" indent="-342900"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Inkscape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2813" lvl="1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Paint.net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2813" lvl="1" indent="-342900">
              <a:buFont typeface="Wingdings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Pixlr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5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Aesthetic Web Design - Graphics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7556313" cy="4144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-quality, web-optimized images are needed</a:t>
            </a:r>
          </a:p>
          <a:p>
            <a:pPr marL="342900" lvl="1" indent="-342900"/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Raster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images made of pixels (small dots)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/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composed of lines and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curves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3200400"/>
            <a:ext cx="5791200" cy="294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Raster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- Raster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7556313" cy="414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Made up of grid of pixels</a:t>
            </a:r>
          </a:p>
          <a:p>
            <a:pPr marL="0" indent="0">
              <a:buNone/>
            </a:pPr>
            <a:r>
              <a:rPr lang="en-US" sz="2800" dirty="0"/>
              <a:t>File Extensions:</a:t>
            </a:r>
          </a:p>
          <a:p>
            <a:pPr marL="455613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JPG </a:t>
            </a:r>
            <a:r>
              <a:rPr lang="en-US" sz="2400" dirty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JPEG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>
                <a:solidFill>
                  <a:srgbClr val="FF0000"/>
                </a:solidFill>
              </a:rPr>
              <a:t>PNG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GIF </a:t>
            </a:r>
            <a:r>
              <a:rPr lang="en-US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rgbClr val="FF0000"/>
                </a:solidFill>
              </a:rPr>
              <a:t> BMP 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 TIFF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Used for:</a:t>
            </a:r>
          </a:p>
          <a:p>
            <a:pPr marL="574675" indent="-449263"/>
            <a:r>
              <a:rPr lang="en-US" sz="2400" dirty="0"/>
              <a:t>Graphics - pictures</a:t>
            </a:r>
          </a:p>
          <a:p>
            <a:pPr marL="574675" indent="-449263"/>
            <a:r>
              <a:rPr lang="en-US" sz="2400" dirty="0"/>
              <a:t>Web &amp; print</a:t>
            </a:r>
          </a:p>
          <a:p>
            <a:pPr marL="574675" indent="-449263"/>
            <a:r>
              <a:rPr lang="en-US" sz="2400" i="1" dirty="0"/>
              <a:t>Loses clarity when </a:t>
            </a:r>
            <a:r>
              <a:rPr lang="en-US" sz="2400" i="1" dirty="0" smtClean="0"/>
              <a:t>enlarged</a:t>
            </a:r>
            <a:endParaRPr lang="en-US" i="1" dirty="0"/>
          </a:p>
          <a:p>
            <a:pPr marL="574675" indent="-449263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981" y="3519549"/>
            <a:ext cx="3799356" cy="2535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56313" cy="7351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Graphics - Compression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999" y="3733800"/>
            <a:ext cx="8382001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Graphics should complement and be relevant to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Web site’s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look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feel.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Media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Compression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08660" lvl="1" indent="-342900">
              <a:buFont typeface="Wingdings" charset="2"/>
              <a:buChar char="ü"/>
            </a:pP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Lossless compression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= an image is compressed &amp; all the information can be restored</a:t>
            </a:r>
          </a:p>
          <a:p>
            <a:pPr marL="708660" lvl="1" indent="-342900">
              <a:buFont typeface="Wingdings" charset="2"/>
              <a:buChar char="ü"/>
            </a:pP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Lossy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compression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= permanently eliminates certain information and image cannot be fully restored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21746"/>
              </p:ext>
            </p:extLst>
          </p:nvPr>
        </p:nvGraphicFramePr>
        <p:xfrm>
          <a:off x="1523999" y="1044260"/>
          <a:ext cx="60960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 for photographs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 for line art, cartoons, shapes, illustrations a</a:t>
                      </a:r>
                      <a:r>
                        <a:rPr lang="en-US" sz="1200" baseline="0" dirty="0" smtClean="0"/>
                        <a:t>nd drawings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 for photographs,</a:t>
                      </a:r>
                      <a:r>
                        <a:rPr lang="en-US" sz="1200" baseline="0" dirty="0" smtClean="0"/>
                        <a:t> fine art drawings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Can be used for prints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Best used for electronic display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Best used for electronic display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Does NOT support transparency or animation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Supports</a:t>
                      </a:r>
                      <a:r>
                        <a:rPr lang="en-US" sz="1200" baseline="0" dirty="0" smtClean="0"/>
                        <a:t> transparency and animation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Supports transparency</a:t>
                      </a:r>
                      <a:r>
                        <a:rPr lang="en-US" sz="1200" baseline="0" dirty="0" smtClean="0"/>
                        <a:t> and supports </a:t>
                      </a:r>
                      <a:r>
                        <a:rPr lang="en-US" sz="1200" dirty="0" smtClean="0"/>
                        <a:t>animations with APNG extension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Lossy</a:t>
                      </a:r>
                      <a:r>
                        <a:rPr lang="en-US" sz="1200" dirty="0" smtClean="0"/>
                        <a:t> compression, small file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Lossless </a:t>
                      </a:r>
                      <a:r>
                        <a:rPr lang="en-US" sz="1200" dirty="0" smtClean="0"/>
                        <a:t>compression, larger than JPEG and PNG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Lossless</a:t>
                      </a:r>
                      <a:r>
                        <a:rPr lang="en-US" sz="1200" baseline="0" dirty="0" smtClean="0"/>
                        <a:t> compression, larger file size than JPEG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common file type</a:t>
            </a:r>
          </a:p>
          <a:p>
            <a:r>
              <a:rPr lang="en-US" dirty="0" smtClean="0"/>
              <a:t>No </a:t>
            </a:r>
            <a:r>
              <a:rPr lang="en-US" dirty="0"/>
              <a:t>transparent background</a:t>
            </a:r>
          </a:p>
          <a:p>
            <a:r>
              <a:rPr lang="en-US" dirty="0"/>
              <a:t>“</a:t>
            </a:r>
            <a:r>
              <a:rPr lang="en-US" dirty="0" err="1"/>
              <a:t>Lossy</a:t>
            </a:r>
            <a:r>
              <a:rPr lang="en-US" dirty="0"/>
              <a:t>” compression – file is compressed from original size and loses some of it’s detail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Now commonly used on the </a:t>
            </a:r>
            <a:r>
              <a:rPr lang="en-US" dirty="0" smtClean="0"/>
              <a:t>Web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maintain a transparent background</a:t>
            </a:r>
          </a:p>
          <a:p>
            <a:r>
              <a:rPr lang="en-US" dirty="0"/>
              <a:t>“</a:t>
            </a:r>
            <a:r>
              <a:rPr lang="en-US" dirty="0" smtClean="0"/>
              <a:t>Lossless</a:t>
            </a:r>
            <a:r>
              <a:rPr lang="en-US" dirty="0"/>
              <a:t>” </a:t>
            </a:r>
            <a:r>
              <a:rPr lang="en-US" dirty="0" smtClean="0"/>
              <a:t>compression</a:t>
            </a:r>
          </a:p>
          <a:p>
            <a:r>
              <a:rPr lang="en-US" dirty="0" smtClean="0"/>
              <a:t>Animated with the .APNG extension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JPEG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03780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Lesson 1 - Principles of Web Design Objectives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48199"/>
          </a:xfrm>
        </p:spPr>
        <p:txBody>
          <a:bodyPr>
            <a:normAutofit/>
          </a:bodyPr>
          <a:lstStyle/>
          <a:p>
            <a:r>
              <a:rPr lang="en-US" sz="1800" dirty="0"/>
              <a:t>3.1.1: Identify Web site domains, and relate a site's domain to its purpose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3.1.2: Relate basic components of a Web page (e.g., color, space, written content, typography, images, links, multimedia) to aesthetic, functional and/or usable design principles. </a:t>
            </a:r>
          </a:p>
          <a:p>
            <a:r>
              <a:rPr lang="en-US" sz="1800" dirty="0"/>
              <a:t>3.1.3: Define aesthetic design, and explain how aesthetics can affect a visitor's perception of a Web site's information. </a:t>
            </a:r>
          </a:p>
          <a:p>
            <a:r>
              <a:rPr lang="en-US" sz="1800" dirty="0"/>
              <a:t>3.1.4: Demonstrate knowledge of color wheel concepts and effective use of color on a Web site. </a:t>
            </a:r>
          </a:p>
          <a:p>
            <a:r>
              <a:rPr lang="en-US" sz="1800" dirty="0"/>
              <a:t>3.1.6: Critique the aesthetic design, usability and accessibility of sample Web sites. 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1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animated</a:t>
            </a:r>
          </a:p>
          <a:p>
            <a:r>
              <a:rPr lang="en-US" dirty="0"/>
              <a:t>Maintains transparent background</a:t>
            </a:r>
          </a:p>
          <a:p>
            <a:r>
              <a:rPr lang="en-US" dirty="0"/>
              <a:t>Fewer colors (256 RGB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810000"/>
            <a:ext cx="2233550" cy="2186028"/>
          </a:xfrm>
          <a:prstGeom prst="rect">
            <a:avLst/>
          </a:prstGeom>
        </p:spPr>
      </p:pic>
      <p:pic>
        <p:nvPicPr>
          <p:cNvPr id="6" name="Picture 4" descr="Image result for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990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Aesthetic Web Design - Typography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2648" y="1828800"/>
            <a:ext cx="8302752" cy="4800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Bauhaus 93" pitchFamily="82" charset="0"/>
                <a:cs typeface="Arial" pitchFamily="34" charset="0"/>
              </a:rPr>
              <a:t>Typography is fun!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F0"/>
                </a:solidFill>
                <a:latin typeface="Algerian" pitchFamily="82" charset="0"/>
                <a:cs typeface="Arial" pitchFamily="34" charset="0"/>
              </a:rPr>
              <a:t>Typography is fun!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6"/>
                </a:solidFill>
                <a:latin typeface="Gigi" pitchFamily="82" charset="0"/>
                <a:cs typeface="Arial" pitchFamily="34" charset="0"/>
              </a:rPr>
              <a:t>Typography is fun!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Typography is fun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!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Arial" pitchFamily="34" charset="0"/>
                <a:cs typeface="Arial" pitchFamily="34" charset="0"/>
              </a:rPr>
              <a:t>Color and font styles affect the “mood” of the text.</a:t>
            </a:r>
            <a:endParaRPr lang="en-US" sz="3900" dirty="0">
              <a:latin typeface="Arial" pitchFamily="34" charset="0"/>
              <a:cs typeface="Arial" pitchFamily="34" charset="0"/>
            </a:endParaRPr>
          </a:p>
          <a:p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 &amp; Typography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Fonts are the style of "type face" used to display text, numbers, characters and other "</a:t>
            </a:r>
            <a:r>
              <a:rPr lang="en-US" dirty="0" smtClean="0"/>
              <a:t>glyphs".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5600"/>
            <a:ext cx="3136900" cy="196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181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most effective way to control font and other typographical styles is through the use of Cascading Style Sheets (CSS).</a:t>
            </a:r>
          </a:p>
        </p:txBody>
      </p:sp>
    </p:spTree>
    <p:extLst>
      <p:ext uri="{BB962C8B-B14F-4D97-AF65-F5344CB8AC3E}">
        <p14:creationId xmlns:p14="http://schemas.microsoft.com/office/powerpoint/2010/main" val="19835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 &amp; Typography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Typography</a:t>
            </a:r>
            <a:r>
              <a:rPr lang="en-US" dirty="0" smtClean="0"/>
              <a:t> </a:t>
            </a:r>
            <a:r>
              <a:rPr lang="en-US" dirty="0"/>
              <a:t>refers to the arrangement and appearance of text. </a:t>
            </a:r>
            <a:endParaRPr lang="en-US" dirty="0" smtClean="0"/>
          </a:p>
          <a:p>
            <a:r>
              <a:rPr lang="en-US" b="1" dirty="0" smtClean="0"/>
              <a:t>Typography</a:t>
            </a:r>
            <a:r>
              <a:rPr lang="en-US" dirty="0" smtClean="0"/>
              <a:t> </a:t>
            </a:r>
            <a:r>
              <a:rPr lang="en-US" dirty="0"/>
              <a:t>concerns not only the look of the glyphs, but how they are placed on the </a:t>
            </a:r>
            <a:r>
              <a:rPr lang="en-US" dirty="0" smtClean="0"/>
              <a:t>page.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Typography</a:t>
            </a:r>
            <a:r>
              <a:rPr lang="en-US" dirty="0" smtClean="0"/>
              <a:t> includes page </a:t>
            </a:r>
            <a:r>
              <a:rPr lang="en-US" dirty="0"/>
              <a:t>margins, the amount of empty space between paragraphs or lines, the alignment of text, etc.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Typography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 &amp; Typography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important to use “real text” as opposed to text as graphics.</a:t>
            </a:r>
          </a:p>
          <a:p>
            <a:r>
              <a:rPr lang="en-US" dirty="0" smtClean="0"/>
              <a:t>Text as graphics can become pixelated when enlarged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Best practice is to use the most readable fonts.</a:t>
            </a:r>
          </a:p>
          <a:p>
            <a:r>
              <a:rPr lang="en-US" dirty="0" smtClean="0"/>
              <a:t>It is best to use fonts that are native to modern operating systems (installed on pc).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as Graphics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Font Readability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267200"/>
            <a:ext cx="3352800" cy="2337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114800"/>
            <a:ext cx="3429000" cy="9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56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Families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48200"/>
          </a:xfrm>
        </p:spPr>
        <p:txBody>
          <a:bodyPr>
            <a:noAutofit/>
          </a:bodyPr>
          <a:lstStyle/>
          <a:p>
            <a:pPr marL="452437" indent="0">
              <a:buNone/>
            </a:pPr>
            <a:r>
              <a:rPr lang="en-US" sz="2000" dirty="0"/>
              <a:t>Fonts are categorized into "families" based on their characteristics.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2437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most common font families are</a:t>
            </a:r>
          </a:p>
          <a:p>
            <a:pPr marL="917575" indent="-465138">
              <a:buFont typeface="Wingdings" charset="2"/>
              <a:buChar char="ü"/>
            </a:pPr>
            <a:r>
              <a:rPr lang="en-US" sz="2000" dirty="0"/>
              <a:t>serif</a:t>
            </a:r>
          </a:p>
          <a:p>
            <a:pPr marL="917575" indent="-465138">
              <a:buFont typeface="Wingdings" charset="2"/>
              <a:buChar char="ü"/>
            </a:pPr>
            <a:r>
              <a:rPr lang="en-US" sz="2000" dirty="0"/>
              <a:t>sans-serif</a:t>
            </a:r>
          </a:p>
          <a:p>
            <a:pPr marL="917575" indent="-465138">
              <a:buFont typeface="Wingdings" charset="2"/>
              <a:buChar char="ü"/>
            </a:pPr>
            <a:r>
              <a:rPr lang="en-US" sz="2000" dirty="0"/>
              <a:t>cursive</a:t>
            </a:r>
          </a:p>
          <a:p>
            <a:pPr marL="917575" indent="-465138">
              <a:buFont typeface="Wingdings" charset="2"/>
              <a:buChar char="ü"/>
            </a:pPr>
            <a:r>
              <a:rPr lang="en-US" sz="2000" dirty="0"/>
              <a:t>fantasy</a:t>
            </a:r>
          </a:p>
          <a:p>
            <a:pPr marL="917575" indent="-465138">
              <a:buFont typeface="Wingdings" charset="2"/>
              <a:buChar char="ü"/>
            </a:pPr>
            <a:r>
              <a:rPr lang="en-US" sz="2000" dirty="0" err="1" smtClean="0"/>
              <a:t>monospace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98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600" dirty="0" smtClean="0"/>
              <a:t>Serif </a:t>
            </a:r>
            <a:r>
              <a:rPr lang="en-US" sz="1600" dirty="0"/>
              <a:t>fonts are characterized by the flared extensions, or strokes, on the tips of such letters as f, l, and </a:t>
            </a:r>
            <a:r>
              <a:rPr lang="en-US" sz="1600" dirty="0" err="1"/>
              <a:t>i</a:t>
            </a:r>
            <a:r>
              <a:rPr lang="en-US" sz="1600" dirty="0"/>
              <a:t>, as seen in the screen shot below</a:t>
            </a:r>
            <a:r>
              <a:rPr lang="en-US" sz="1600" dirty="0" smtClean="0"/>
              <a:t>:</a:t>
            </a:r>
            <a:endParaRPr lang="en-US" sz="1600" dirty="0"/>
          </a:p>
          <a:p>
            <a:pPr>
              <a:spcBef>
                <a:spcPts val="500"/>
              </a:spcBef>
            </a:pPr>
            <a:r>
              <a:rPr lang="en-US" sz="1600" dirty="0"/>
              <a:t>Serif fonts also usually have a combination of thick and thin strokes, as seen in the curve of the letter "f" above.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Examples of serif fonts include </a:t>
            </a:r>
            <a:endParaRPr lang="en-US" sz="1600" dirty="0" smtClean="0"/>
          </a:p>
          <a:p>
            <a:pPr marL="744538" indent="-285750">
              <a:spcBef>
                <a:spcPts val="500"/>
              </a:spcBef>
              <a:buFont typeface="Wingdings" charset="2"/>
              <a:buChar char="ü"/>
            </a:pPr>
            <a:r>
              <a:rPr lang="en-US" sz="1600" dirty="0" smtClean="0"/>
              <a:t>Times </a:t>
            </a:r>
            <a:r>
              <a:rPr lang="en-US" sz="1600" dirty="0"/>
              <a:t>New </a:t>
            </a:r>
            <a:r>
              <a:rPr lang="en-US" sz="1600" dirty="0" smtClean="0"/>
              <a:t>Roman</a:t>
            </a:r>
            <a:endParaRPr lang="en-US" sz="1600" dirty="0" smtClean="0"/>
          </a:p>
          <a:p>
            <a:pPr marL="744538" indent="-285750">
              <a:spcBef>
                <a:spcPts val="500"/>
              </a:spcBef>
              <a:buFont typeface="Wingdings" charset="2"/>
              <a:buChar char="ü"/>
            </a:pPr>
            <a:r>
              <a:rPr lang="en-US" sz="1600" dirty="0" smtClean="0"/>
              <a:t>Georgia</a:t>
            </a:r>
            <a:endParaRPr lang="en-US" sz="1600" dirty="0" smtClean="0"/>
          </a:p>
          <a:p>
            <a:pPr marL="744538" indent="-285750">
              <a:spcBef>
                <a:spcPts val="500"/>
              </a:spcBef>
              <a:buFont typeface="Wingdings" charset="2"/>
              <a:buChar char="ü"/>
            </a:pPr>
            <a:r>
              <a:rPr lang="en-US" sz="1600" dirty="0" smtClean="0"/>
              <a:t>Book </a:t>
            </a:r>
            <a:r>
              <a:rPr lang="en-US" sz="1600" dirty="0" smtClean="0"/>
              <a:t>Antiqua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Serif </a:t>
            </a:r>
            <a:r>
              <a:rPr lang="en-US" b="1" dirty="0" smtClean="0"/>
              <a:t>fonts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733800"/>
            <a:ext cx="237449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76800"/>
            <a:ext cx="46264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6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Wingdings" charset="2"/>
              <a:buChar char="§"/>
            </a:pPr>
            <a:r>
              <a:rPr lang="en-US" b="1" dirty="0"/>
              <a:t>Sans-serif</a:t>
            </a:r>
            <a:r>
              <a:rPr lang="en-US" dirty="0"/>
              <a:t> fonts have plain endings, and appear blockier than serif fonts. </a:t>
            </a:r>
          </a:p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They </a:t>
            </a:r>
            <a:r>
              <a:rPr lang="en-US" dirty="0"/>
              <a:t>do not have the flared extensions, strokes, or other kinds of ornamentation. </a:t>
            </a:r>
          </a:p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"</a:t>
            </a:r>
            <a:r>
              <a:rPr lang="en-US" dirty="0"/>
              <a:t>Sans" means without, and "serif" refers to the extra strokes, or lines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Sans-serif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038600"/>
            <a:ext cx="2826774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876800"/>
            <a:ext cx="3644900" cy="10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Families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Cursive fonts resemble hand-written pen or brush </a:t>
            </a:r>
            <a:r>
              <a:rPr lang="en-US" dirty="0" smtClean="0"/>
              <a:t>strokes.</a:t>
            </a:r>
          </a:p>
          <a:p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have artistic ornamentation, and sometimes have strokes that connect the letters together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Generally more </a:t>
            </a:r>
            <a:r>
              <a:rPr lang="en-US" dirty="0"/>
              <a:t>difficult to </a:t>
            </a:r>
            <a:r>
              <a:rPr lang="en-US" dirty="0" smtClean="0"/>
              <a:t>read</a:t>
            </a:r>
            <a:r>
              <a:rPr lang="en-US" dirty="0"/>
              <a:t> </a:t>
            </a:r>
            <a:r>
              <a:rPr lang="en-US" dirty="0" smtClean="0"/>
              <a:t>- they </a:t>
            </a:r>
            <a:r>
              <a:rPr lang="en-US" dirty="0"/>
              <a:t>are usually a poor choice in terms of usability or </a:t>
            </a:r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Cursive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495800"/>
            <a:ext cx="3048000" cy="19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5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3657600" cy="36787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Fantasy fonts are primarily decorative, and are not designed to be used as the main font for long passages of text. </a:t>
            </a:r>
            <a:endParaRPr lang="en-US" dirty="0" smtClean="0"/>
          </a:p>
          <a:p>
            <a:r>
              <a:rPr lang="en-US" dirty="0" smtClean="0"/>
              <a:t>Fantasy </a:t>
            </a:r>
            <a:r>
              <a:rPr lang="en-US" dirty="0"/>
              <a:t>fonts vary wildly in their appearance and artistic content.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no elements or particular characteristics that categorize fantasy fonts other than their decorativeness.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3657600" cy="3810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antasy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67200" y="228600"/>
            <a:ext cx="3657600" cy="394402"/>
          </a:xfrm>
        </p:spPr>
        <p:txBody>
          <a:bodyPr/>
          <a:lstStyle/>
          <a:p>
            <a:r>
              <a:rPr lang="en-US" dirty="0" err="1" smtClean="0"/>
              <a:t>Monospace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51063" y="762000"/>
            <a:ext cx="3657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Monospace</a:t>
            </a:r>
            <a:r>
              <a:rPr lang="en-US" dirty="0"/>
              <a:t> fonts get their name from the fact that each letter takes up the same width of space.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letters which might seem to require different widths, such as an uppercase "W" and a lowercase "</a:t>
            </a:r>
            <a:r>
              <a:rPr lang="en-US" dirty="0" err="1"/>
              <a:t>i</a:t>
            </a:r>
            <a:r>
              <a:rPr lang="en-US" dirty="0"/>
              <a:t>" take up the same width in </a:t>
            </a:r>
            <a:r>
              <a:rPr lang="en-US" dirty="0" err="1"/>
              <a:t>monospace</a:t>
            </a:r>
            <a:r>
              <a:rPr lang="en-US" dirty="0"/>
              <a:t> fonts.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the empty spaces between words are the same width as all of the letters themselves. Common </a:t>
            </a:r>
            <a:r>
              <a:rPr lang="en-US" dirty="0" err="1"/>
              <a:t>monospace</a:t>
            </a:r>
            <a:r>
              <a:rPr lang="en-US" dirty="0"/>
              <a:t> fonts are Courier and Courier New.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of these fonts have the appearance of old typewriter font faces, and are commonly used to display computer code, HTML markup, and other technical content.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029200"/>
            <a:ext cx="3429000" cy="1004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410200"/>
            <a:ext cx="2768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Web Site Categories &amp; Domains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841375" y="1600200"/>
            <a:ext cx="8302625" cy="5257800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53604923"/>
              </p:ext>
            </p:extLst>
          </p:nvPr>
        </p:nvGraphicFramePr>
        <p:xfrm>
          <a:off x="304800" y="990600"/>
          <a:ext cx="6896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019800" y="1803737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dentifies the type of organization to which the Web site belongs</a:t>
            </a:r>
            <a:endParaRPr lang="en-US" sz="2000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5257800" y="2438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981200" y="4626114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Domain suffix,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provides visitors with a clue to the purpose or location of the organization that owns the Web site</a:t>
            </a:r>
            <a:endParaRPr lang="en-US" sz="2000" dirty="0"/>
          </a:p>
        </p:txBody>
      </p:sp>
      <p:cxnSp>
        <p:nvCxnSpPr>
          <p:cNvPr id="10" name="9 Conector angular"/>
          <p:cNvCxnSpPr/>
          <p:nvPr/>
        </p:nvCxnSpPr>
        <p:spPr>
          <a:xfrm>
            <a:off x="7162800" y="3733800"/>
            <a:ext cx="1028700" cy="8382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2522221" y="5715000"/>
            <a:ext cx="4933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www.totalbaseball.com</a:t>
            </a:r>
          </a:p>
        </p:txBody>
      </p:sp>
      <p:grpSp>
        <p:nvGrpSpPr>
          <p:cNvPr id="33" name="32 Grupo"/>
          <p:cNvGrpSpPr/>
          <p:nvPr/>
        </p:nvGrpSpPr>
        <p:grpSpPr>
          <a:xfrm>
            <a:off x="533400" y="5638800"/>
            <a:ext cx="2979420" cy="707886"/>
            <a:chOff x="754380" y="5638800"/>
            <a:chExt cx="2979420" cy="707886"/>
          </a:xfrm>
        </p:grpSpPr>
        <p:sp>
          <p:nvSpPr>
            <p:cNvPr id="25" name="24 Rectángulo"/>
            <p:cNvSpPr/>
            <p:nvPr/>
          </p:nvSpPr>
          <p:spPr>
            <a:xfrm>
              <a:off x="2743201" y="5715000"/>
              <a:ext cx="990599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26 Conector recto de flecha"/>
            <p:cNvCxnSpPr>
              <a:stCxn id="24" idx="1"/>
            </p:cNvCxnSpPr>
            <p:nvPr/>
          </p:nvCxnSpPr>
          <p:spPr>
            <a:xfrm flipH="1">
              <a:off x="1988820" y="5976610"/>
              <a:ext cx="53340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27 Rectángulo"/>
            <p:cNvSpPr/>
            <p:nvPr/>
          </p:nvSpPr>
          <p:spPr>
            <a:xfrm>
              <a:off x="754380" y="5638800"/>
              <a:ext cx="16840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Server Name</a:t>
              </a:r>
              <a:endParaRPr lang="en-US" sz="2000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5943600" y="5638800"/>
            <a:ext cx="3352799" cy="707886"/>
            <a:chOff x="5638801" y="5638800"/>
            <a:chExt cx="3352799" cy="707886"/>
          </a:xfrm>
        </p:grpSpPr>
        <p:sp>
          <p:nvSpPr>
            <p:cNvPr id="29" name="28 Rectángulo"/>
            <p:cNvSpPr/>
            <p:nvPr/>
          </p:nvSpPr>
          <p:spPr>
            <a:xfrm>
              <a:off x="5638801" y="5715000"/>
              <a:ext cx="762000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>
              <a:off x="6400802" y="5976610"/>
              <a:ext cx="53339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31 Rectángulo"/>
            <p:cNvSpPr/>
            <p:nvPr/>
          </p:nvSpPr>
          <p:spPr>
            <a:xfrm>
              <a:off x="6934200" y="5638800"/>
              <a:ext cx="2057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Top level Domain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4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5106"/>
          </a:xfrm>
        </p:spPr>
        <p:txBody>
          <a:bodyPr/>
          <a:lstStyle/>
          <a:p>
            <a:r>
              <a:rPr lang="en-US" dirty="0" smtClean="0"/>
              <a:t>Electronic Media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595719"/>
            <a:ext cx="3657600" cy="3357282"/>
          </a:xfrm>
        </p:spPr>
        <p:txBody>
          <a:bodyPr/>
          <a:lstStyle/>
          <a:p>
            <a:r>
              <a:rPr lang="en-US" dirty="0"/>
              <a:t>Verdana is one of the most popular of the fonts designed for on-screen viewing. It has a simple, straightforward design, and the characters or glyphs are not easily confused. For example, the upper-case "I" and the lower-case "L" have unique shapes, unlike Arial, in which the two glyphs may be easily confused.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207137" y="1595718"/>
            <a:ext cx="3657600" cy="36787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Tahoma is another alternative to the Arial/Helvetica style of font</a:t>
            </a:r>
            <a:r>
              <a:rPr lang="en-US" dirty="0" smtClean="0"/>
              <a:t>.</a:t>
            </a:r>
          </a:p>
          <a:p>
            <a:r>
              <a:rPr lang="en-US" dirty="0"/>
              <a:t>Tahoma is somewhat larger than Arial, but smaller than Verdana. The spacing between letters in Tahoma is tighter than either Arial or Verdana, giving a somewhat "scrunched together" appearance, especially when compared to Verdana, and especially when used for long passages of text.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3657600" cy="322729"/>
          </a:xfrm>
        </p:spPr>
        <p:txBody>
          <a:bodyPr/>
          <a:lstStyle/>
          <a:p>
            <a:r>
              <a:rPr lang="en-US" dirty="0" smtClean="0"/>
              <a:t>Verdana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07137" y="1219200"/>
            <a:ext cx="3657600" cy="322729"/>
          </a:xfrm>
        </p:spPr>
        <p:txBody>
          <a:bodyPr/>
          <a:lstStyle/>
          <a:p>
            <a:r>
              <a:rPr lang="en-US" dirty="0" smtClean="0"/>
              <a:t>Tahoma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953000"/>
            <a:ext cx="2451100" cy="111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5181600"/>
            <a:ext cx="3708400" cy="15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98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11306"/>
          </a:xfrm>
        </p:spPr>
        <p:txBody>
          <a:bodyPr/>
          <a:lstStyle/>
          <a:p>
            <a:r>
              <a:rPr lang="en-US" dirty="0" smtClean="0"/>
              <a:t>Proper use of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57600"/>
            <a:ext cx="3657600" cy="196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Capitalization</a:t>
            </a:r>
          </a:p>
          <a:p>
            <a:r>
              <a:rPr lang="en-US" sz="1600" dirty="0"/>
              <a:t>T</a:t>
            </a:r>
            <a:r>
              <a:rPr lang="en-US" sz="1500" dirty="0"/>
              <a:t>yping sentences or phrases IN ALL CAPITALS is rarely a good idea. It may make sense under some circumstances, but only rarely.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4267200" y="1295400"/>
            <a:ext cx="3657600" cy="414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100" b="1" dirty="0"/>
              <a:t>Font </a:t>
            </a:r>
            <a:r>
              <a:rPr lang="en-US" sz="2100" b="1" dirty="0" smtClean="0"/>
              <a:t>Variations</a:t>
            </a:r>
          </a:p>
          <a:p>
            <a:r>
              <a:rPr lang="en-US" dirty="0" smtClean="0"/>
              <a:t>Two </a:t>
            </a:r>
            <a:r>
              <a:rPr lang="en-US" dirty="0"/>
              <a:t>elements in HTML create a bold text appearance, the &lt;b&gt; element and the &lt;strong&gt; element.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&lt;b&gt; element has no semantic meaning. The &lt;strong&gt; element means "strong emphasis</a:t>
            </a:r>
            <a:r>
              <a:rPr lang="en-US" dirty="0" smtClean="0"/>
              <a:t>.”</a:t>
            </a:r>
          </a:p>
          <a:p>
            <a:r>
              <a:rPr lang="en-US" dirty="0"/>
              <a:t>If the purpose in using bold text is to emphasize content or give its meaning importance, the &lt;strong&gt; element is appropriate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the purpose is to simply present fatter text, the &lt;b&gt; is appropriate as this is purely cosmetic or stylistic.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6"/>
          </p:nvPr>
        </p:nvSpPr>
        <p:spPr>
          <a:xfrm>
            <a:off x="381000" y="1371600"/>
            <a:ext cx="3657600" cy="196596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100" b="1" dirty="0" smtClean="0"/>
              <a:t>Number of fonts</a:t>
            </a:r>
          </a:p>
          <a:p>
            <a:pPr>
              <a:spcBef>
                <a:spcPts val="500"/>
              </a:spcBef>
            </a:pPr>
            <a:r>
              <a:rPr lang="en-US" dirty="0"/>
              <a:t>Use limited number of fonts</a:t>
            </a:r>
          </a:p>
          <a:p>
            <a:pPr>
              <a:spcBef>
                <a:spcPts val="500"/>
              </a:spcBef>
            </a:pPr>
            <a:r>
              <a:rPr lang="en-US" dirty="0"/>
              <a:t>Using too many fonts can clutter the document and make it more confusing.</a:t>
            </a:r>
          </a:p>
          <a:p>
            <a:pPr>
              <a:spcBef>
                <a:spcPts val="500"/>
              </a:spcBef>
            </a:pPr>
            <a:r>
              <a:rPr lang="en-US" dirty="0"/>
              <a:t>Documents with no more than 2 or 3 font faces look more organized, more streamlined, and more coherent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152400"/>
            <a:ext cx="8531352" cy="13599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Aesthetic Web Design - Typography</a:t>
            </a:r>
            <a:endParaRPr lang="en-U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257800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2648" y="1676401"/>
            <a:ext cx="8302752" cy="533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Improve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 Web site's readability, establish branding, and enhance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tone or style of the Web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site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Font techniques link: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2"/>
              </a:rPr>
              <a:t>http://webaim.org/techniques/fonts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812" y="3886200"/>
            <a:ext cx="4724400" cy="2526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33600" y="6400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https://www.youtube.com/watch?v=Sdau-8CUQZw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and Usable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3.1.2</a:t>
            </a:r>
            <a:r>
              <a:rPr lang="en-US" dirty="0"/>
              <a:t>: Relate basic components of a Web page (e.g., color, space, written content, typography, images, links, multimedia) to aesthetic, functional and/or usable design principles. </a:t>
            </a:r>
          </a:p>
          <a:p>
            <a:r>
              <a:rPr lang="en-US" dirty="0"/>
              <a:t>3.1.5: Compare functional and usable design principles, and explain how usability can affect a Web site's success. </a:t>
            </a:r>
          </a:p>
          <a:p>
            <a:r>
              <a:rPr lang="en-US" dirty="0"/>
              <a:t>3.1.6: Critique the aesthetic design, usability and accessibility of sample Web sites.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52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Functional and Usable Design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functional Web site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renders without error and functions as expected: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internal and external links work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forms of interactivity function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page loads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quickly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Functional and Usable Design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0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Usability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assesses how easy a user interface is to use.</a:t>
            </a:r>
          </a:p>
          <a:p>
            <a:pPr marL="346075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easures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quality of a person’s experience while interacting with a Web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site.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688975" lvl="1" indent="-688975">
              <a:buFont typeface="Wingdings" charset="2"/>
              <a:buChar char="ü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nticipate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responds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to the needs of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visitors (FAQ)</a:t>
            </a:r>
          </a:p>
          <a:p>
            <a:pPr marL="688975" lvl="1" indent="-688975">
              <a:buFont typeface="Wingdings" charset="2"/>
              <a:buChar char="ü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Visitors can quickly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and easily locate needed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information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Functional and Usable Design –   </a:t>
            </a:r>
            <a:br>
              <a:rPr lang="en-US" sz="3200" b="1" dirty="0" smtClean="0"/>
            </a:br>
            <a:r>
              <a:rPr lang="en-US" sz="3200" b="1" dirty="0" smtClean="0"/>
              <a:t>HCI and Writing Web Content</a:t>
            </a:r>
            <a:endParaRPr lang="en-U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Human-Computer Interaction (HCI)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 the study, planning, design and uses of the interaction between people and computers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  <a:p>
            <a:r>
              <a:rPr lang="en-US" sz="2400" b="1" dirty="0"/>
              <a:t>Learnability </a:t>
            </a:r>
            <a:r>
              <a:rPr lang="en-US" sz="2400" dirty="0"/>
              <a:t>– How easy is it for people to use the first time they try? </a:t>
            </a:r>
          </a:p>
          <a:p>
            <a:r>
              <a:rPr lang="en-US" sz="2400" b="1" dirty="0" smtClean="0"/>
              <a:t>Efficiency </a:t>
            </a:r>
            <a:r>
              <a:rPr lang="en-US" sz="2400" dirty="0"/>
              <a:t>– Once users are familiar with the design, how quickly can they do what they want or need to do? </a:t>
            </a:r>
          </a:p>
          <a:p>
            <a:r>
              <a:rPr lang="en-US" sz="2400" b="1" dirty="0" smtClean="0"/>
              <a:t>Memorability </a:t>
            </a:r>
            <a:r>
              <a:rPr lang="en-US" sz="2400" dirty="0"/>
              <a:t>– If someone doesn't use the design for some time, how easy will it be for them to become familiar with it again? </a:t>
            </a:r>
          </a:p>
          <a:p>
            <a:r>
              <a:rPr lang="en-US" sz="2400" b="1" dirty="0" smtClean="0"/>
              <a:t>Errors </a:t>
            </a:r>
            <a:r>
              <a:rPr lang="en-US" sz="2400" dirty="0"/>
              <a:t>– How many errors users make, how quickly do they recover from them and how much trouble is it to fix? </a:t>
            </a:r>
          </a:p>
          <a:p>
            <a:r>
              <a:rPr lang="en-US" sz="2400" b="1" dirty="0" smtClean="0"/>
              <a:t>Satisfaction </a:t>
            </a:r>
            <a:r>
              <a:rPr lang="en-US" sz="2400" dirty="0"/>
              <a:t>– How pleasant is it to use this product? 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-152400" y="1295400"/>
            <a:ext cx="8302752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Functional and Usable Design –   </a:t>
            </a:r>
            <a:br>
              <a:rPr lang="en-US" sz="3200" b="1" dirty="0" smtClean="0"/>
            </a:br>
            <a:r>
              <a:rPr lang="en-US" sz="3200" b="1" dirty="0" smtClean="0"/>
              <a:t>HCI and Writing Web Content</a:t>
            </a:r>
            <a:endParaRPr lang="en-U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2209800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Writing Tips for the Web: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use industry jargon or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slang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cautious using humor or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clever headings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Write headings that clearly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communicate                              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content of the Web page or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subtopic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underline text or headings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They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be confused for hyperlinks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Functional and Usable Design –   Browser Compatibility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Web sites should be tested in variety of browsers and devices to verify that they display consistently</a:t>
            </a:r>
          </a:p>
        </p:txBody>
      </p:sp>
      <p:pic>
        <p:nvPicPr>
          <p:cNvPr id="8194" name="Picture 2" descr="https://encrypted-tbn1.gstatic.com/images?q=tbn:ANd9GcTojrkH_ny_YhCOHVP83XeUI2lTQuE1gCjKz2iKY5S8FTMeWF6s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4608576" cy="28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Functional and Usable Design –   Accessibility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Accessibility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is the practice of making Web sites usable by people of all abilities and disabilities.</a:t>
            </a:r>
          </a:p>
          <a:p>
            <a:pPr lvl="1">
              <a:buFont typeface="Wingdings" charset="2"/>
              <a:buChar char="ü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Provide text links as an alternative to image links. </a:t>
            </a:r>
          </a:p>
          <a:p>
            <a:pPr lvl="1">
              <a:buFont typeface="Wingdings" charset="2"/>
              <a:buChar char="ü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Choose a high amount of contrast between page background and text colors.</a:t>
            </a:r>
          </a:p>
          <a:p>
            <a:pPr lvl="1">
              <a:buFont typeface="Wingdings" charset="2"/>
              <a:buChar char="ü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Do not use color alone to convey meaning, because you will exclude people who are color blind or use screen readers.</a:t>
            </a:r>
          </a:p>
          <a:p>
            <a:pPr lvl="1">
              <a:buFont typeface="Wingdings" charset="2"/>
              <a:buChar char="ü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Provide alternative text description for images and other visual elements.</a:t>
            </a:r>
          </a:p>
          <a:p>
            <a:pPr lvl="1">
              <a:buFont typeface="Wingdings" charset="2"/>
              <a:buChar char="ü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Summarize tables and provide headings as appropriate for line-by-line reading.</a:t>
            </a:r>
          </a:p>
          <a:p>
            <a:pPr lvl="1">
              <a:buFont typeface="Wingdings" charset="2"/>
              <a:buChar char="ü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Provide transcripts for audio and captioning for video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addresses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21101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Certification Partners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1230 West Washington St</a:t>
            </a:r>
            <a:br>
              <a:rPr lang="en-US" dirty="0" smtClean="0"/>
            </a:br>
            <a:r>
              <a:rPr lang="en-US" dirty="0" smtClean="0"/>
              <a:t>Suite </a:t>
            </a:r>
            <a:r>
              <a:rPr lang="en-US" dirty="0" smtClean="0"/>
              <a:t>208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Tempe, AZ  85281-1247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21101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www.certification-partners.com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IP: 50.63.202.1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 address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Web address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894" y="4197261"/>
            <a:ext cx="8033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Server (host) name: </a:t>
            </a:r>
            <a:r>
              <a:rPr lang="en-US" dirty="0" smtClean="0"/>
              <a:t>name given to a server (usually “www”)– assigned by the network administrator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Domain name: </a:t>
            </a:r>
            <a:r>
              <a:rPr lang="en-US" dirty="0" smtClean="0"/>
              <a:t>the registered company domain name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Top level domain: </a:t>
            </a:r>
            <a:r>
              <a:rPr lang="en-US" dirty="0" smtClean="0"/>
              <a:t>tends to identify what “type” of </a:t>
            </a:r>
            <a:r>
              <a:rPr lang="en-US" dirty="0" smtClean="0"/>
              <a:t>Web </a:t>
            </a:r>
            <a:r>
              <a:rPr lang="en-US" dirty="0" smtClean="0"/>
              <a:t>site it 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3 parts together create a “unique” address just like a street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Multi-media &amp; Interactivity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3.1.7: Define multimedia, and identify its role in Web page interactivity.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02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Multimedia and Interactivity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05000"/>
            <a:ext cx="7556313" cy="4144963"/>
          </a:xfrm>
        </p:spPr>
        <p:txBody>
          <a:bodyPr>
            <a:normAutofit fontScale="77500" lnSpcReduction="20000"/>
          </a:bodyPr>
          <a:lstStyle/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Multimedia is the combined use of audio, video, animation and other interactive features.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Common Web page interactivity components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Clicking a link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Moving the mouse to cause an image to appear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Clicking buttons on a form or survey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Customizing a Web page view or contents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Watching a video or listening to audio</a:t>
            </a:r>
          </a:p>
          <a:p>
            <a:pPr lvl="1" indent="-457200"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Taking surveys or live chats</a:t>
            </a:r>
          </a:p>
          <a:p>
            <a:pPr lvl="1"/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Multimedia and interactivity can make Web pages more interesting and informative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36385"/>
              </p:ext>
            </p:extLst>
          </p:nvPr>
        </p:nvGraphicFramePr>
        <p:xfrm>
          <a:off x="762000" y="2057400"/>
          <a:ext cx="7541796" cy="346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Document" r:id="rId3" imgW="6083300" imgH="2794000" progId="Word.Document.12">
                  <p:embed/>
                </p:oleObj>
              </mc:Choice>
              <mc:Fallback>
                <p:oleObj name="Document" r:id="rId3" imgW="6083300" imgH="279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057400"/>
                        <a:ext cx="7541796" cy="346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Aesthetic Web Design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841375" y="1600200"/>
            <a:ext cx="8302625" cy="5257800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4" b="16018"/>
          <a:stretch/>
        </p:blipFill>
        <p:spPr bwMode="auto">
          <a:xfrm>
            <a:off x="914400" y="1905000"/>
            <a:ext cx="7413604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2629" y="5562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https://www.youtube.com/watch?v=3iVVM_DgWY4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Aesthetic Web Design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67000" y="1600200"/>
            <a:ext cx="7556313" cy="4144963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85800" y="1828800"/>
            <a:ext cx="8302752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does aesthetics mean?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Wingdings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look and feel of 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Web site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2" indent="-461963">
              <a:buSzPct val="100000"/>
              <a:buFont typeface="Wingdings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How engaging it is to viewers</a:t>
            </a:r>
          </a:p>
          <a:p>
            <a:pPr lvl="2" indent="-461963">
              <a:buSzPct val="100000"/>
              <a:buFont typeface="Wingdings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Invites exploration, etc.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65760" lvl="1" indent="0">
              <a:buSzPct val="15000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Is more than just graphics and images: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909638" lvl="1" indent="-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Layout</a:t>
            </a:r>
          </a:p>
          <a:p>
            <a:pPr marL="909638" lvl="1" indent="-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Color scheme</a:t>
            </a:r>
          </a:p>
          <a:p>
            <a:pPr marL="909638" lvl="1" indent="-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Typography</a:t>
            </a:r>
          </a:p>
          <a:p>
            <a:pPr marL="365760" lvl="1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Aesthetic Web Design - Layout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09600" y="1905000"/>
            <a:ext cx="8302752" cy="4724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layout helps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form relationships and define meaning of page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elements</a:t>
            </a:r>
          </a:p>
          <a:p>
            <a:pPr lvl="1">
              <a:buSzPct val="150000"/>
              <a:buFont typeface="Wingdings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Creates visual hierarchy and visual interest</a:t>
            </a:r>
          </a:p>
          <a:p>
            <a:pPr lvl="1">
              <a:buSzPct val="150000"/>
              <a:buFont typeface="Wingdings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Increases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readability and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usability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lvl="1">
              <a:buSzPct val="150000"/>
              <a:buFont typeface="Wingdings" charset="2"/>
              <a:buChar char="§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hould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follow the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CARP design principles 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Contrast </a:t>
            </a: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Alignment </a:t>
            </a: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Repetition </a:t>
            </a:r>
          </a:p>
          <a:p>
            <a:pPr lvl="3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Proximity</a:t>
            </a:r>
          </a:p>
          <a:p>
            <a:pPr marL="685800" lvl="2" indent="0" algn="ctr">
              <a:buNone/>
            </a:pPr>
            <a:r>
              <a:rPr lang="en-US" sz="6600" dirty="0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CARP</a:t>
            </a:r>
          </a:p>
          <a:p>
            <a:pPr lvl="1"/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Contrast: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or more page elements display differently in color, size, shape, texture, orientation, position or movement to group or separate elements on the page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Repetition: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Repeated </a:t>
            </a:r>
            <a:r>
              <a:rPr lang="en-US" dirty="0"/>
              <a:t>elements can include colors, shapes, textures, fonts, typography, graphics, spatial relationships and so on.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Alignment: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placement, position, orientation and grouping of elements.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Proximity:</a:t>
            </a:r>
            <a:br>
              <a:rPr lang="en-US" b="1" dirty="0" smtClean="0"/>
            </a:br>
            <a:r>
              <a:rPr lang="en-US" dirty="0" smtClean="0"/>
              <a:t>The </a:t>
            </a:r>
            <a:r>
              <a:rPr lang="en-US" dirty="0"/>
              <a:t>use of white space and logical structure (such as grouping related items) to create visual unity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343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9" id="{85458930-71FE-40F3-BC90-475EE6994249}" vid="{EBA170FB-1998-4891-890D-613E1FD07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Theme9</Template>
  <TotalTime>4302</TotalTime>
  <Words>2098</Words>
  <Application>Microsoft Office PowerPoint</Application>
  <PresentationFormat>On-screen Show (4:3)</PresentationFormat>
  <Paragraphs>334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Abadi MT Condensed Extra Bold</vt:lpstr>
      <vt:lpstr>Algerian</vt:lpstr>
      <vt:lpstr>Arial</vt:lpstr>
      <vt:lpstr>Bauhaus 93</vt:lpstr>
      <vt:lpstr>Calibri</vt:lpstr>
      <vt:lpstr>Comic Sans MS</vt:lpstr>
      <vt:lpstr>Gigi</vt:lpstr>
      <vt:lpstr>Rockwell</vt:lpstr>
      <vt:lpstr>Wingdings</vt:lpstr>
      <vt:lpstr>Wingdings 2</vt:lpstr>
      <vt:lpstr>Theme9</vt:lpstr>
      <vt:lpstr>Document</vt:lpstr>
      <vt:lpstr>ICT Web Design</vt:lpstr>
      <vt:lpstr>Lesson 1 - Principles of Web Design Objectives</vt:lpstr>
      <vt:lpstr>Web Site Categories &amp; Domains</vt:lpstr>
      <vt:lpstr>Web addresses</vt:lpstr>
      <vt:lpstr>Top level domains</vt:lpstr>
      <vt:lpstr>Aesthetic Web Design</vt:lpstr>
      <vt:lpstr>Aesthetic Web Design</vt:lpstr>
      <vt:lpstr>Aesthetic Web Design - Layout</vt:lpstr>
      <vt:lpstr>CARP</vt:lpstr>
      <vt:lpstr>PowerPoint Presentation</vt:lpstr>
      <vt:lpstr>Aesthetic Web Design - Color</vt:lpstr>
      <vt:lpstr>Color Wheel</vt:lpstr>
      <vt:lpstr>Color Schemes</vt:lpstr>
      <vt:lpstr>Color Schemes</vt:lpstr>
      <vt:lpstr>Aesthetic Web Design - Graphics</vt:lpstr>
      <vt:lpstr>Aesthetic Web Design - Graphics</vt:lpstr>
      <vt:lpstr>Bitmap - Raster</vt:lpstr>
      <vt:lpstr>Graphics - Compression</vt:lpstr>
      <vt:lpstr>Graphic File Formats</vt:lpstr>
      <vt:lpstr>Common File Types</vt:lpstr>
      <vt:lpstr>Aesthetic Web Design - Typography</vt:lpstr>
      <vt:lpstr>Fonts &amp; Typography</vt:lpstr>
      <vt:lpstr>Fonts &amp; Typography</vt:lpstr>
      <vt:lpstr>Fonts &amp; Typography</vt:lpstr>
      <vt:lpstr>Font Families</vt:lpstr>
      <vt:lpstr>Font Families</vt:lpstr>
      <vt:lpstr>Font Families</vt:lpstr>
      <vt:lpstr>Font Families</vt:lpstr>
      <vt:lpstr>PowerPoint Presentation</vt:lpstr>
      <vt:lpstr>Electronic Media Fonts</vt:lpstr>
      <vt:lpstr>Proper use of fonts</vt:lpstr>
      <vt:lpstr>Aesthetic Web Design - Typography</vt:lpstr>
      <vt:lpstr>Functional and Usable Design </vt:lpstr>
      <vt:lpstr>Functional and Usable Design</vt:lpstr>
      <vt:lpstr>Functional and Usable Design</vt:lpstr>
      <vt:lpstr>Functional and Usable Design –    HCI and Writing Web Content</vt:lpstr>
      <vt:lpstr>Functional and Usable Design –    HCI and Writing Web Content</vt:lpstr>
      <vt:lpstr>Functional and Usable Design –   Browser Compatibility</vt:lpstr>
      <vt:lpstr>Functional and Usable Design –   Accessibility</vt:lpstr>
      <vt:lpstr>Multi-media &amp; Interactivity</vt:lpstr>
      <vt:lpstr>Multimedia and Interactivity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yeison</dc:creator>
  <cp:lastModifiedBy>Tina Strong</cp:lastModifiedBy>
  <cp:revision>228</cp:revision>
  <cp:lastPrinted>2014-10-15T20:05:20Z</cp:lastPrinted>
  <dcterms:created xsi:type="dcterms:W3CDTF">2014-10-15T02:29:05Z</dcterms:created>
  <dcterms:modified xsi:type="dcterms:W3CDTF">2018-01-19T16:14:43Z</dcterms:modified>
</cp:coreProperties>
</file>